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 r:id="rId2"/>
    <p:sldId id="264" r:id="rId3"/>
    <p:sldId id="257" r:id="rId4"/>
    <p:sldId id="259" r:id="rId5"/>
    <p:sldId id="263" r:id="rId6"/>
    <p:sldId id="428" r:id="rId7"/>
    <p:sldId id="265" r:id="rId8"/>
    <p:sldId id="266" r:id="rId9"/>
    <p:sldId id="269" r:id="rId10"/>
    <p:sldId id="267" r:id="rId11"/>
    <p:sldId id="270" r:id="rId12"/>
    <p:sldId id="271" r:id="rId13"/>
    <p:sldId id="274" r:id="rId14"/>
    <p:sldId id="272" r:id="rId15"/>
    <p:sldId id="275" r:id="rId16"/>
    <p:sldId id="273" r:id="rId17"/>
    <p:sldId id="276" r:id="rId18"/>
    <p:sldId id="41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E. Brasseur" initials="CB" lastIdx="2" clrIdx="0">
    <p:extLst>
      <p:ext uri="{19B8F6BF-5375-455C-9EA6-DF929625EA0E}">
        <p15:presenceInfo xmlns:p15="http://schemas.microsoft.com/office/powerpoint/2012/main" userId="b5bf4494639dc6d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2004B"/>
    <a:srgbClr val="930035"/>
    <a:srgbClr val="80C3D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9" autoAdjust="0"/>
    <p:restoredTop sz="94660"/>
  </p:normalViewPr>
  <p:slideViewPr>
    <p:cSldViewPr snapToGrid="0">
      <p:cViewPr varScale="1">
        <p:scale>
          <a:sx n="69" d="100"/>
          <a:sy n="69" d="100"/>
        </p:scale>
        <p:origin x="38" y="4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jpg>
</file>

<file path=ppt/media/image12.jpg>
</file>

<file path=ppt/media/image2.svg>
</file>

<file path=ppt/media/image3.png>
</file>

<file path=ppt/media/image4.png>
</file>

<file path=ppt/media/image5.png>
</file>

<file path=ppt/media/image6.jpg>
</file>

<file path=ppt/media/image7.jpg>
</file>

<file path=ppt/media/image8.png>
</file>

<file path=ppt/media/image9.jpg>
</file>

<file path=ppt/media/media1.wav>
</file>

<file path=ppt/media/media2.wav>
</file>

<file path=ppt/media/media3.wav>
</file>

<file path=ppt/media/media4.wav>
</file>

<file path=ppt/media/media5.wav>
</file>

<file path=ppt/media/media6.wav>
</file>

<file path=ppt/media/media7.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B22D8E-A6C3-4F97-88DC-546730C6425C}" type="datetimeFigureOut">
              <a:rPr lang="en-US" smtClean="0"/>
              <a:t>11/8/2021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712C54-F3A4-49C7-824D-C6661FC2A207}" type="slidenum">
              <a:rPr lang="en-US" smtClean="0"/>
              <a:t>‹#›</a:t>
            </a:fld>
            <a:endParaRPr lang="en-US"/>
          </a:p>
        </p:txBody>
      </p:sp>
    </p:spTree>
    <p:extLst>
      <p:ext uri="{BB962C8B-B14F-4D97-AF65-F5344CB8AC3E}">
        <p14:creationId xmlns:p14="http://schemas.microsoft.com/office/powerpoint/2010/main" val="10292414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3CFD93-2453-2448-A0DA-EA9DC65C3B2B}" type="slidenum">
              <a:rPr lang="en-US" smtClean="0"/>
              <a:t>6</a:t>
            </a:fld>
            <a:endParaRPr lang="en-US"/>
          </a:p>
        </p:txBody>
      </p:sp>
    </p:spTree>
    <p:extLst>
      <p:ext uri="{BB962C8B-B14F-4D97-AF65-F5344CB8AC3E}">
        <p14:creationId xmlns:p14="http://schemas.microsoft.com/office/powerpoint/2010/main" val="196437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3CFD93-2453-2448-A0DA-EA9DC65C3B2B}" type="slidenum">
              <a:rPr lang="en-US" smtClean="0"/>
              <a:t>18</a:t>
            </a:fld>
            <a:endParaRPr lang="en-US"/>
          </a:p>
        </p:txBody>
      </p:sp>
    </p:spTree>
    <p:extLst>
      <p:ext uri="{BB962C8B-B14F-4D97-AF65-F5344CB8AC3E}">
        <p14:creationId xmlns:p14="http://schemas.microsoft.com/office/powerpoint/2010/main" val="2394882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b="1">
                <a:latin typeface="Atkinson Hyperlegible" pitchFamily="2"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3600">
                <a:latin typeface="Atkinson Hyperlegible"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7DCD23D0-CE34-44DD-B02F-9373DFDAA186}"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881436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CD23D0-CE34-44DD-B02F-9373DFDAA186}"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619216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CD23D0-CE34-44DD-B02F-9373DFDAA186}"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4271483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atin typeface="Atkinson Hyperlegible" pitchFamily="2" charset="0"/>
              </a:defRPr>
            </a:lvl1pPr>
          </a:lstStyle>
          <a:p>
            <a:r>
              <a:rPr lang="en-US" dirty="0"/>
              <a:t>Click to edit Master title style</a:t>
            </a:r>
          </a:p>
        </p:txBody>
      </p:sp>
      <p:sp>
        <p:nvSpPr>
          <p:cNvPr id="3" name="Content Placeholder 2"/>
          <p:cNvSpPr>
            <a:spLocks noGrp="1"/>
          </p:cNvSpPr>
          <p:nvPr>
            <p:ph idx="1"/>
          </p:nvPr>
        </p:nvSpPr>
        <p:spPr/>
        <p:txBody>
          <a:bodyPr/>
          <a:lstStyle>
            <a:lvl1pPr>
              <a:lnSpc>
                <a:spcPct val="100000"/>
              </a:lnSpc>
              <a:spcAft>
                <a:spcPts val="1200"/>
              </a:spcAft>
              <a:defRPr>
                <a:latin typeface="Atkinson Hyperlegible" pitchFamily="2" charset="0"/>
              </a:defRPr>
            </a:lvl1pPr>
            <a:lvl2pPr>
              <a:lnSpc>
                <a:spcPct val="100000"/>
              </a:lnSpc>
              <a:spcBef>
                <a:spcPts val="600"/>
              </a:spcBef>
              <a:spcAft>
                <a:spcPts val="600"/>
              </a:spcAft>
              <a:defRPr>
                <a:latin typeface="Atkinson Hyperlegible" pitchFamily="2" charset="0"/>
              </a:defRPr>
            </a:lvl2pPr>
            <a:lvl3pPr>
              <a:lnSpc>
                <a:spcPct val="100000"/>
              </a:lnSpc>
              <a:spcBef>
                <a:spcPts val="600"/>
              </a:spcBef>
              <a:spcAft>
                <a:spcPts val="600"/>
              </a:spcAft>
              <a:defRPr>
                <a:latin typeface="Atkinson Hyperlegible" pitchFamily="2" charset="0"/>
              </a:defRPr>
            </a:lvl3pPr>
            <a:lvl4pPr>
              <a:lnSpc>
                <a:spcPct val="100000"/>
              </a:lnSpc>
              <a:spcBef>
                <a:spcPts val="600"/>
              </a:spcBef>
              <a:spcAft>
                <a:spcPts val="600"/>
              </a:spcAft>
              <a:defRPr>
                <a:latin typeface="Atkinson Hyperlegible" pitchFamily="2" charset="0"/>
              </a:defRPr>
            </a:lvl4pPr>
            <a:lvl5pPr>
              <a:lnSpc>
                <a:spcPct val="100000"/>
              </a:lnSpc>
              <a:spcBef>
                <a:spcPts val="600"/>
              </a:spcBef>
              <a:spcAft>
                <a:spcPts val="600"/>
              </a:spcAft>
              <a:defRPr>
                <a:latin typeface="Atkinson Hyperlegible"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7DCD23D0-CE34-44DD-B02F-9373DFDAA186}"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2067166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CD23D0-CE34-44DD-B02F-9373DFDAA186}" type="datetimeFigureOut">
              <a:rPr lang="en-US" smtClean="0"/>
              <a:t>11/8/2021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2331336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DCD23D0-CE34-44DD-B02F-9373DFDAA186}" type="datetimeFigureOut">
              <a:rPr lang="en-US" smtClean="0"/>
              <a:t>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20463836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DCD23D0-CE34-44DD-B02F-9373DFDAA186}" type="datetimeFigureOut">
              <a:rPr lang="en-US" smtClean="0"/>
              <a:t>11/8/2021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76726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DCD23D0-CE34-44DD-B02F-9373DFDAA186}" type="datetimeFigureOut">
              <a:rPr lang="en-US" smtClean="0"/>
              <a:t>11/8/2021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405075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CD23D0-CE34-44DD-B02F-9373DFDAA186}" type="datetimeFigureOut">
              <a:rPr lang="en-US" smtClean="0"/>
              <a:t>11/8/2021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1749523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CD23D0-CE34-44DD-B02F-9373DFDAA186}" type="datetimeFigureOut">
              <a:rPr lang="en-US" smtClean="0"/>
              <a:t>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3538475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DCD23D0-CE34-44DD-B02F-9373DFDAA186}" type="datetimeFigureOut">
              <a:rPr lang="en-US" smtClean="0"/>
              <a:t>11/8/2021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5D50658-2A3F-4112-8000-80086B41F200}" type="slidenum">
              <a:rPr lang="en-US" smtClean="0"/>
              <a:t>‹#›</a:t>
            </a:fld>
            <a:endParaRPr lang="en-US"/>
          </a:p>
        </p:txBody>
      </p:sp>
    </p:spTree>
    <p:extLst>
      <p:ext uri="{BB962C8B-B14F-4D97-AF65-F5344CB8AC3E}">
        <p14:creationId xmlns:p14="http://schemas.microsoft.com/office/powerpoint/2010/main" val="629243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CD23D0-CE34-44DD-B02F-9373DFDAA186}" type="datetimeFigureOut">
              <a:rPr lang="en-US" smtClean="0"/>
              <a:t>11/8/2021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D50658-2A3F-4112-8000-80086B41F200}" type="slidenum">
              <a:rPr lang="en-US" smtClean="0"/>
              <a:t>‹#›</a:t>
            </a:fld>
            <a:endParaRPr lang="en-US"/>
          </a:p>
        </p:txBody>
      </p:sp>
    </p:spTree>
    <p:extLst>
      <p:ext uri="{BB962C8B-B14F-4D97-AF65-F5344CB8AC3E}">
        <p14:creationId xmlns:p14="http://schemas.microsoft.com/office/powerpoint/2010/main" val="179133804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7.jpg"/><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9.jpg"/><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6.wav"/><Relationship Id="rId7" Type="http://schemas.openxmlformats.org/officeDocument/2006/relationships/slideLayout" Target="../slideLayouts/slideLayout2.xml"/><Relationship Id="rId12" Type="http://schemas.openxmlformats.org/officeDocument/2006/relationships/image" Target="../media/image4.png"/><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audio" Target="../media/media7.wav"/><Relationship Id="rId11" Type="http://schemas.openxmlformats.org/officeDocument/2006/relationships/image" Target="../media/image12.jpg"/><Relationship Id="rId5" Type="http://schemas.microsoft.com/office/2007/relationships/media" Target="../media/media7.wav"/><Relationship Id="rId10" Type="http://schemas.openxmlformats.org/officeDocument/2006/relationships/image" Target="../media/image11.jpg"/><Relationship Id="rId4" Type="http://schemas.openxmlformats.org/officeDocument/2006/relationships/audio" Target="../media/media6.wav"/><Relationship Id="rId9" Type="http://schemas.openxmlformats.org/officeDocument/2006/relationships/image" Target="../media/image2.svg"/></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6.jpg"/><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C1AED-F0C6-4AFF-806F-CB1C3F35A682}"/>
              </a:ext>
            </a:extLst>
          </p:cNvPr>
          <p:cNvSpPr>
            <a:spLocks noGrp="1"/>
          </p:cNvSpPr>
          <p:nvPr>
            <p:ph type="ctrTitle"/>
          </p:nvPr>
        </p:nvSpPr>
        <p:spPr>
          <a:xfrm>
            <a:off x="1273215" y="821803"/>
            <a:ext cx="9641712" cy="2434159"/>
          </a:xfrm>
        </p:spPr>
        <p:txBody>
          <a:bodyPr>
            <a:normAutofit fontScale="90000"/>
          </a:bodyPr>
          <a:lstStyle/>
          <a:p>
            <a:r>
              <a:rPr lang="en-US" dirty="0" err="1">
                <a:effectLst/>
                <a:latin typeface="Atkinson Hyperlegible" pitchFamily="2" charset="0"/>
              </a:rPr>
              <a:t>Sonifying</a:t>
            </a:r>
            <a:r>
              <a:rPr lang="en-US" dirty="0">
                <a:effectLst/>
                <a:latin typeface="Arial" panose="020B0604020202020204" pitchFamily="34" charset="0"/>
              </a:rPr>
              <a:t> Your Presentation For Accessibility</a:t>
            </a:r>
            <a:endParaRPr lang="en-US" dirty="0"/>
          </a:p>
        </p:txBody>
      </p:sp>
      <p:sp>
        <p:nvSpPr>
          <p:cNvPr id="3" name="Subtitle 2">
            <a:extLst>
              <a:ext uri="{FF2B5EF4-FFF2-40B4-BE49-F238E27FC236}">
                <a16:creationId xmlns:a16="http://schemas.microsoft.com/office/drawing/2014/main" id="{890B81B3-AEC9-4A99-95C9-A140E226C33C}"/>
              </a:ext>
            </a:extLst>
          </p:cNvPr>
          <p:cNvSpPr>
            <a:spLocks noGrp="1"/>
          </p:cNvSpPr>
          <p:nvPr>
            <p:ph type="subTitle" idx="1"/>
          </p:nvPr>
        </p:nvSpPr>
        <p:spPr>
          <a:xfrm>
            <a:off x="1524000" y="3602038"/>
            <a:ext cx="9144000" cy="2532544"/>
          </a:xfrm>
        </p:spPr>
        <p:txBody>
          <a:bodyPr>
            <a:normAutofit/>
          </a:bodyPr>
          <a:lstStyle/>
          <a:p>
            <a:r>
              <a:rPr lang="en-US" dirty="0"/>
              <a:t>Clara Brasseur</a:t>
            </a:r>
          </a:p>
          <a:p>
            <a:r>
              <a:rPr lang="en-US" sz="2600" dirty="0"/>
              <a:t>PhD Student University of St. Andrews </a:t>
            </a:r>
          </a:p>
          <a:p>
            <a:r>
              <a:rPr lang="en-US" sz="2600" dirty="0" err="1"/>
              <a:t>Astronify</a:t>
            </a:r>
            <a:r>
              <a:rPr lang="en-US" sz="2600" dirty="0"/>
              <a:t> Lead Developer</a:t>
            </a:r>
          </a:p>
          <a:p>
            <a:endParaRPr lang="en-US" sz="2600" dirty="0"/>
          </a:p>
          <a:p>
            <a:r>
              <a:rPr lang="en-US" sz="2600" dirty="0"/>
              <a:t>13 November, 2021</a:t>
            </a:r>
          </a:p>
        </p:txBody>
      </p:sp>
    </p:spTree>
    <p:extLst>
      <p:ext uri="{BB962C8B-B14F-4D97-AF65-F5344CB8AC3E}">
        <p14:creationId xmlns:p14="http://schemas.microsoft.com/office/powerpoint/2010/main" val="41419462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 uri="{C183D7F6-B498-43B3-948B-1728B52AA6E4}">
                <adec:decorative xmlns:adec="http://schemas.microsoft.com/office/drawing/2017/decorative" val="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675025"/>
            <a:ext cx="6909121" cy="1015663"/>
          </a:xfrm>
        </p:spPr>
        <p:txBody>
          <a:bodyPr>
            <a:normAutofit/>
          </a:bodyPr>
          <a:lstStyle/>
          <a:p>
            <a:r>
              <a:rPr lang="en-US" sz="3600" b="0" dirty="0"/>
              <a:t>Ideal usage</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2118167"/>
            <a:ext cx="10515600" cy="4058796"/>
          </a:xfrm>
        </p:spPr>
        <p:txBody>
          <a:bodyPr>
            <a:normAutofit/>
          </a:bodyPr>
          <a:lstStyle/>
          <a:p>
            <a:pPr marL="0" indent="0">
              <a:buNone/>
            </a:pPr>
            <a:r>
              <a:rPr lang="en-US" sz="3200" dirty="0"/>
              <a:t>Best suited for </a:t>
            </a:r>
            <a:r>
              <a:rPr lang="en-US" sz="3200" dirty="0" err="1"/>
              <a:t>sonifying</a:t>
            </a:r>
            <a:r>
              <a:rPr lang="en-US" sz="3200" dirty="0"/>
              <a:t> line plots</a:t>
            </a:r>
          </a:p>
          <a:p>
            <a:pPr marL="0" indent="0">
              <a:buNone/>
            </a:pPr>
            <a:r>
              <a:rPr lang="en-US" sz="3200" dirty="0"/>
              <a:t>Optimized for light curves from TESS/Kepler missions</a:t>
            </a:r>
          </a:p>
          <a:p>
            <a:pPr marL="0" indent="0">
              <a:buNone/>
            </a:pPr>
            <a:r>
              <a:rPr lang="en-US" sz="3200" dirty="0"/>
              <a:t>Under active development (contributions welcomed!)</a:t>
            </a:r>
          </a:p>
          <a:p>
            <a:pPr marL="0" indent="0">
              <a:buNone/>
            </a:pPr>
            <a:r>
              <a:rPr lang="en-US" sz="3200" dirty="0"/>
              <a:t>Use in conjunction with other audio processing software for more complex plots</a:t>
            </a:r>
          </a:p>
        </p:txBody>
      </p:sp>
    </p:spTree>
    <p:extLst>
      <p:ext uri="{BB962C8B-B14F-4D97-AF65-F5344CB8AC3E}">
        <p14:creationId xmlns:p14="http://schemas.microsoft.com/office/powerpoint/2010/main" val="25331203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27748"/>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675025"/>
            <a:ext cx="6909121" cy="1015663"/>
          </a:xfrm>
        </p:spPr>
        <p:txBody>
          <a:bodyPr>
            <a:normAutofit/>
          </a:bodyPr>
          <a:lstStyle/>
          <a:p>
            <a:r>
              <a:rPr lang="en-US" sz="3600" b="0" dirty="0"/>
              <a:t>Example Application</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1825625"/>
            <a:ext cx="10515600" cy="4351338"/>
          </a:xfrm>
        </p:spPr>
        <p:txBody>
          <a:bodyPr>
            <a:normAutofit fontScale="92500" lnSpcReduction="10000"/>
          </a:bodyPr>
          <a:lstStyle/>
          <a:p>
            <a:pPr marL="0" indent="0" algn="ctr">
              <a:buNone/>
            </a:pPr>
            <a:r>
              <a:rPr lang="en-US" sz="3600" b="1" dirty="0"/>
              <a:t>Let’s </a:t>
            </a:r>
            <a:r>
              <a:rPr lang="en-US" sz="3600" b="1" dirty="0" err="1"/>
              <a:t>sonify</a:t>
            </a:r>
            <a:r>
              <a:rPr lang="en-US" sz="3600" b="1" dirty="0"/>
              <a:t> some plots from a recent </a:t>
            </a:r>
            <a:br>
              <a:rPr lang="en-US" sz="3600" b="1" dirty="0"/>
            </a:br>
            <a:r>
              <a:rPr lang="en-US" sz="3600" b="1" dirty="0"/>
              <a:t>talk I gave on stellar flares!</a:t>
            </a:r>
          </a:p>
          <a:p>
            <a:pPr marL="0" indent="0">
              <a:buNone/>
            </a:pPr>
            <a:r>
              <a:rPr lang="en-US" sz="3500" dirty="0"/>
              <a:t>Caveats:</a:t>
            </a:r>
          </a:p>
          <a:p>
            <a:r>
              <a:rPr lang="en-US" sz="3500" dirty="0"/>
              <a:t>This is not the entire talk, I wish I had time for that.</a:t>
            </a:r>
          </a:p>
          <a:p>
            <a:r>
              <a:rPr lang="en-US" sz="3500" dirty="0" err="1"/>
              <a:t>Asronify</a:t>
            </a:r>
            <a:r>
              <a:rPr lang="en-US" sz="3500" dirty="0"/>
              <a:t> is not suitable for </a:t>
            </a:r>
            <a:r>
              <a:rPr lang="en-US" sz="3500" dirty="0" err="1"/>
              <a:t>sonifying</a:t>
            </a:r>
            <a:r>
              <a:rPr lang="en-US" sz="3500" dirty="0"/>
              <a:t> everything, I did select plots with that in mind</a:t>
            </a:r>
          </a:p>
          <a:p>
            <a:r>
              <a:rPr lang="en-US" sz="3500" dirty="0"/>
              <a:t>Audacity was used for additional audio processing</a:t>
            </a:r>
          </a:p>
        </p:txBody>
      </p:sp>
    </p:spTree>
    <p:extLst>
      <p:ext uri="{BB962C8B-B14F-4D97-AF65-F5344CB8AC3E}">
        <p14:creationId xmlns:p14="http://schemas.microsoft.com/office/powerpoint/2010/main" val="29966508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675025"/>
            <a:ext cx="6909121" cy="1015663"/>
          </a:xfrm>
        </p:spPr>
        <p:txBody>
          <a:bodyPr>
            <a:normAutofit/>
          </a:bodyPr>
          <a:lstStyle/>
          <a:p>
            <a:r>
              <a:rPr lang="en-US" sz="3600" b="0" dirty="0"/>
              <a:t>Plot 1, flaring light curve</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2731625"/>
            <a:ext cx="4895255" cy="3445338"/>
          </a:xfrm>
        </p:spPr>
        <p:txBody>
          <a:bodyPr/>
          <a:lstStyle/>
          <a:p>
            <a:r>
              <a:rPr lang="en-US" dirty="0"/>
              <a:t>GALEX light curve</a:t>
            </a:r>
          </a:p>
          <a:p>
            <a:r>
              <a:rPr lang="en-US" dirty="0"/>
              <a:t>10 second cadence</a:t>
            </a:r>
          </a:p>
          <a:p>
            <a:r>
              <a:rPr lang="en-US" dirty="0"/>
              <a:t>Stellar flare</a:t>
            </a:r>
          </a:p>
        </p:txBody>
      </p:sp>
      <p:pic>
        <p:nvPicPr>
          <p:cNvPr id="5" name="Picture 4" descr="Plot of a stellar flare  in the GALEX NUV. 10 second cadence. 25 minutes total data time. Kepler ID 10263691. Visual counterpart of this slide's sonification.">
            <a:extLst>
              <a:ext uri="{FF2B5EF4-FFF2-40B4-BE49-F238E27FC236}">
                <a16:creationId xmlns:a16="http://schemas.microsoft.com/office/drawing/2014/main" id="{08E6AC17-2ADA-4CB8-891A-03087D37290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84149" y="1825625"/>
            <a:ext cx="4895255" cy="4351338"/>
          </a:xfrm>
          <a:prstGeom prst="rect">
            <a:avLst/>
          </a:prstGeom>
        </p:spPr>
      </p:pic>
      <p:pic>
        <p:nvPicPr>
          <p:cNvPr id="9" name="6371232513623328240">
            <a:hlinkClick r:id="" action="ppaction://media"/>
            <a:extLst>
              <a:ext uri="{FF2B5EF4-FFF2-40B4-BE49-F238E27FC236}">
                <a16:creationId xmlns:a16="http://schemas.microsoft.com/office/drawing/2014/main" id="{1CCF7A22-752A-43D6-BE53-E80445539ED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430389" y="5203597"/>
            <a:ext cx="609600" cy="609600"/>
          </a:xfrm>
          <a:prstGeom prst="rect">
            <a:avLst/>
          </a:prstGeom>
        </p:spPr>
      </p:pic>
    </p:spTree>
    <p:extLst>
      <p:ext uri="{BB962C8B-B14F-4D97-AF65-F5344CB8AC3E}">
        <p14:creationId xmlns:p14="http://schemas.microsoft.com/office/powerpoint/2010/main" val="1522283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7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5" name="Picture 4">
            <a:extLst>
              <a:ext uri="{FF2B5EF4-FFF2-40B4-BE49-F238E27FC236}">
                <a16:creationId xmlns:a16="http://schemas.microsoft.com/office/drawing/2014/main" id="{4E55D23B-A453-41A6-A94E-BC6966F0F69E}"/>
              </a:ext>
            </a:extLst>
          </p:cNvPr>
          <p:cNvPicPr>
            <a:picLocks noChangeAspect="1"/>
          </p:cNvPicPr>
          <p:nvPr/>
        </p:nvPicPr>
        <p:blipFill>
          <a:blip r:embed="rId4"/>
          <a:stretch>
            <a:fillRect/>
          </a:stretch>
        </p:blipFill>
        <p:spPr>
          <a:xfrm>
            <a:off x="1232809" y="2580705"/>
            <a:ext cx="9726382" cy="2105319"/>
          </a:xfrm>
          <a:prstGeom prst="rect">
            <a:avLst/>
          </a:prstGeom>
        </p:spPr>
      </p:pic>
      <p:sp>
        <p:nvSpPr>
          <p:cNvPr id="11" name="Title 5">
            <a:extLst>
              <a:ext uri="{FF2B5EF4-FFF2-40B4-BE49-F238E27FC236}">
                <a16:creationId xmlns:a16="http://schemas.microsoft.com/office/drawing/2014/main" id="{B445A677-4E6D-4B93-BF08-9EA58C6727EB}"/>
              </a:ext>
            </a:extLst>
          </p:cNvPr>
          <p:cNvSpPr txBox="1">
            <a:spLocks/>
          </p:cNvSpPr>
          <p:nvPr/>
        </p:nvSpPr>
        <p:spPr>
          <a:xfrm>
            <a:off x="4444677" y="675025"/>
            <a:ext cx="6909121" cy="10156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chemeClr val="tx1"/>
                </a:solidFill>
                <a:latin typeface="Atkinson Hyperlegible" pitchFamily="2" charset="0"/>
                <a:ea typeface="+mj-ea"/>
                <a:cs typeface="+mj-cs"/>
              </a:defRPr>
            </a:lvl1pPr>
          </a:lstStyle>
          <a:p>
            <a:r>
              <a:rPr lang="en-US" sz="3600" b="0"/>
              <a:t>Plot 1, flaring light curve</a:t>
            </a:r>
            <a:endParaRPr lang="en-US" sz="3600" b="0" dirty="0"/>
          </a:p>
        </p:txBody>
      </p:sp>
    </p:spTree>
    <p:extLst>
      <p:ext uri="{BB962C8B-B14F-4D97-AF65-F5344CB8AC3E}">
        <p14:creationId xmlns:p14="http://schemas.microsoft.com/office/powerpoint/2010/main" val="935267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t>Plot 2, telescope wavebands</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3600450"/>
            <a:ext cx="4352499" cy="2576512"/>
          </a:xfrm>
        </p:spPr>
        <p:txBody>
          <a:bodyPr/>
          <a:lstStyle/>
          <a:p>
            <a:r>
              <a:rPr lang="en-US" dirty="0"/>
              <a:t>9000 K blackbody</a:t>
            </a:r>
          </a:p>
          <a:p>
            <a:r>
              <a:rPr lang="en-US" dirty="0"/>
              <a:t>NUV waveband is near the peak of emission</a:t>
            </a:r>
          </a:p>
        </p:txBody>
      </p:sp>
      <p:pic>
        <p:nvPicPr>
          <p:cNvPr id="12" name="Picture 11" descr="Plot showing a 9000k black body curve with the GALEX NUV and Kepler bandpasses marked. Visual counterpart to this slide's sonification.">
            <a:extLst>
              <a:ext uri="{FF2B5EF4-FFF2-40B4-BE49-F238E27FC236}">
                <a16:creationId xmlns:a16="http://schemas.microsoft.com/office/drawing/2014/main" id="{A821B955-DD85-4A97-B6CF-A6FE619BF69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90699" y="1542131"/>
            <a:ext cx="6050043" cy="4321459"/>
          </a:xfrm>
          <a:prstGeom prst="rect">
            <a:avLst/>
          </a:prstGeom>
        </p:spPr>
      </p:pic>
      <p:pic>
        <p:nvPicPr>
          <p:cNvPr id="13" name="blackbody_telescopes">
            <a:hlinkClick r:id="" action="ppaction://media"/>
            <a:extLst>
              <a:ext uri="{FF2B5EF4-FFF2-40B4-BE49-F238E27FC236}">
                <a16:creationId xmlns:a16="http://schemas.microsoft.com/office/drawing/2014/main" id="{66A8FB4E-23CF-4E98-8797-953D67701EA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690497" y="2229367"/>
            <a:ext cx="609600" cy="609600"/>
          </a:xfrm>
          <a:prstGeom prst="rect">
            <a:avLst/>
          </a:prstGeom>
        </p:spPr>
      </p:pic>
    </p:spTree>
    <p:extLst>
      <p:ext uri="{BB962C8B-B14F-4D97-AF65-F5344CB8AC3E}">
        <p14:creationId xmlns:p14="http://schemas.microsoft.com/office/powerpoint/2010/main" val="1812318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50"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t>Plot 2, telescope wavebands</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3" name="Picture 2" descr="Image shows the below python code:&#10;&#10;bb_table = Table(names=[&quot;lambda&quot;,&quot;flux&quot;], data=[xvals, yvals])&#10;&#10;bb = SoniSeries(bb_table, time_col=&quot;lambda&quot;)&#10;bb.note_spacing = 0.05&#10;bb.sonify()&#10;&#10;bb.write(&quot;sonifications/blackbody.wav&quot;)&#10;&#10;bb_table.add_column(Column(name=&quot;telescopes&quot;, length=len(bb_table), data=np.nan))&#10;&#10;bb_table[&quot;telescopes&quot;][0] = 0 # this is for timing, will have to manually remove&#10;bb_table[&quot;telescopes&quot;][(bb_table[&quot;lambda&quot;] &gt; 1700) &amp; (bb_table[&quot;lambda&quot;] &lt; 3000)] = 800&#10;bb_table[&quot;telescopes&quot;][(bb_table[&quot;lambda&quot;] &gt; 4300) &amp; (bb_table[&quot;lambda&quot;] &lt; 8900)] = 400&#10;&#10;bb = SoniSeries(bb_table, time_col=&quot;lambda&quot;, val_col=&quot;telescopes&quot;)&#10;bb.note_spacing = 0.05&#10;bb.sonify()&#10;&#10;bb.write(&quot;sonifications/telescopes.wav&quot;)">
            <a:extLst>
              <a:ext uri="{FF2B5EF4-FFF2-40B4-BE49-F238E27FC236}">
                <a16:creationId xmlns:a16="http://schemas.microsoft.com/office/drawing/2014/main" id="{1A759C73-A30A-4CA2-BC8F-0FF42B63875A}"/>
              </a:ext>
            </a:extLst>
          </p:cNvPr>
          <p:cNvPicPr>
            <a:picLocks noChangeAspect="1"/>
          </p:cNvPicPr>
          <p:nvPr/>
        </p:nvPicPr>
        <p:blipFill>
          <a:blip r:embed="rId4"/>
          <a:stretch>
            <a:fillRect/>
          </a:stretch>
        </p:blipFill>
        <p:spPr>
          <a:xfrm>
            <a:off x="948689" y="1690688"/>
            <a:ext cx="8893357" cy="4260135"/>
          </a:xfrm>
          <a:prstGeom prst="rect">
            <a:avLst/>
          </a:prstGeom>
        </p:spPr>
      </p:pic>
      <p:sp>
        <p:nvSpPr>
          <p:cNvPr id="9" name="Oval 8">
            <a:extLst>
              <a:ext uri="{FF2B5EF4-FFF2-40B4-BE49-F238E27FC236}">
                <a16:creationId xmlns:a16="http://schemas.microsoft.com/office/drawing/2014/main" id="{43E770AC-0186-4473-9D0E-21B01084BE0C}"/>
              </a:ext>
            </a:extLst>
          </p:cNvPr>
          <p:cNvSpPr/>
          <p:nvPr/>
        </p:nvSpPr>
        <p:spPr>
          <a:xfrm>
            <a:off x="10001250" y="4827270"/>
            <a:ext cx="1920240" cy="880110"/>
          </a:xfrm>
          <a:prstGeom prst="ellipse">
            <a:avLst/>
          </a:prstGeom>
          <a:noFill/>
          <a:ln w="38100">
            <a:solidFill>
              <a:srgbClr val="D200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tkinson Hyperlegible" pitchFamily="2" charset="0"/>
              </a:rPr>
              <a:t>Telescope passbands</a:t>
            </a:r>
          </a:p>
        </p:txBody>
      </p:sp>
      <p:sp>
        <p:nvSpPr>
          <p:cNvPr id="10" name="Oval 9">
            <a:extLst>
              <a:ext uri="{FF2B5EF4-FFF2-40B4-BE49-F238E27FC236}">
                <a16:creationId xmlns:a16="http://schemas.microsoft.com/office/drawing/2014/main" id="{589AA662-D372-4858-AF39-3CE4A537D238}"/>
              </a:ext>
            </a:extLst>
          </p:cNvPr>
          <p:cNvSpPr/>
          <p:nvPr/>
        </p:nvSpPr>
        <p:spPr>
          <a:xfrm>
            <a:off x="10001250" y="2217420"/>
            <a:ext cx="1737360" cy="880110"/>
          </a:xfrm>
          <a:prstGeom prst="ellipse">
            <a:avLst/>
          </a:prstGeom>
          <a:noFill/>
          <a:ln w="38100">
            <a:solidFill>
              <a:srgbClr val="D2004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tkinson Hyperlegible" pitchFamily="2" charset="0"/>
              </a:rPr>
              <a:t>Blackbody Curve</a:t>
            </a:r>
          </a:p>
        </p:txBody>
      </p:sp>
      <p:sp>
        <p:nvSpPr>
          <p:cNvPr id="11" name="Arrow: Right 10">
            <a:extLst>
              <a:ext uri="{FF2B5EF4-FFF2-40B4-BE49-F238E27FC236}">
                <a16:creationId xmlns:a16="http://schemas.microsoft.com/office/drawing/2014/main" id="{F052A001-57E2-4ED3-9ECA-DA65E1BB6DAD}"/>
              </a:ext>
            </a:extLst>
          </p:cNvPr>
          <p:cNvSpPr/>
          <p:nvPr/>
        </p:nvSpPr>
        <p:spPr>
          <a:xfrm rot="10800000">
            <a:off x="9395460" y="2284731"/>
            <a:ext cx="446586" cy="662940"/>
          </a:xfrm>
          <a:prstGeom prst="rightArrow">
            <a:avLst/>
          </a:prstGeom>
          <a:solidFill>
            <a:srgbClr val="D2004B"/>
          </a:solidFill>
          <a:ln>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FB3C1CCE-11EC-4827-A9D1-35D73822B641}"/>
              </a:ext>
            </a:extLst>
          </p:cNvPr>
          <p:cNvSpPr/>
          <p:nvPr/>
        </p:nvSpPr>
        <p:spPr>
          <a:xfrm rot="10800000">
            <a:off x="9395460" y="4895850"/>
            <a:ext cx="446586" cy="662940"/>
          </a:xfrm>
          <a:prstGeom prst="rightArrow">
            <a:avLst/>
          </a:prstGeom>
          <a:solidFill>
            <a:srgbClr val="D2004B"/>
          </a:solidFill>
          <a:ln>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113577A-28B6-4BC0-8F0E-7BCE08CEB830}"/>
              </a:ext>
            </a:extLst>
          </p:cNvPr>
          <p:cNvSpPr txBox="1"/>
          <p:nvPr/>
        </p:nvSpPr>
        <p:spPr>
          <a:xfrm>
            <a:off x="2033773" y="6105535"/>
            <a:ext cx="7164141" cy="523220"/>
          </a:xfrm>
          <a:prstGeom prst="rect">
            <a:avLst/>
          </a:prstGeom>
          <a:noFill/>
        </p:spPr>
        <p:txBody>
          <a:bodyPr wrap="none" rtlCol="0">
            <a:spAutoFit/>
          </a:bodyPr>
          <a:lstStyle/>
          <a:p>
            <a:r>
              <a:rPr lang="en-US" sz="2800" b="1" dirty="0">
                <a:solidFill>
                  <a:srgbClr val="D2004B"/>
                </a:solidFill>
                <a:latin typeface="Atkinson Hyperlegible" pitchFamily="2" charset="0"/>
              </a:rPr>
              <a:t>**</a:t>
            </a:r>
            <a:r>
              <a:rPr lang="en-US" sz="2800" b="1" dirty="0">
                <a:latin typeface="Atkinson Hyperlegible" pitchFamily="2" charset="0"/>
              </a:rPr>
              <a:t> Must manually mix into single track </a:t>
            </a:r>
            <a:r>
              <a:rPr lang="en-US" sz="2800" b="1" dirty="0">
                <a:solidFill>
                  <a:srgbClr val="D2004B"/>
                </a:solidFill>
                <a:latin typeface="Atkinson Hyperlegible" pitchFamily="2" charset="0"/>
              </a:rPr>
              <a:t>**</a:t>
            </a:r>
            <a:endParaRPr lang="en-US" sz="2800" b="1" dirty="0">
              <a:latin typeface="Atkinson Hyperlegible" pitchFamily="2" charset="0"/>
            </a:endParaRPr>
          </a:p>
        </p:txBody>
      </p:sp>
      <p:sp>
        <p:nvSpPr>
          <p:cNvPr id="20" name="TextBox 19">
            <a:extLst>
              <a:ext uri="{FF2B5EF4-FFF2-40B4-BE49-F238E27FC236}">
                <a16:creationId xmlns:a16="http://schemas.microsoft.com/office/drawing/2014/main" id="{71B2D558-52A6-43D5-AC50-D92BCE4446E6}"/>
              </a:ext>
            </a:extLst>
          </p:cNvPr>
          <p:cNvSpPr txBox="1"/>
          <p:nvPr/>
        </p:nvSpPr>
        <p:spPr>
          <a:xfrm>
            <a:off x="9197914" y="3679071"/>
            <a:ext cx="312906" cy="369332"/>
          </a:xfrm>
          <a:prstGeom prst="rect">
            <a:avLst/>
          </a:prstGeom>
          <a:noFill/>
        </p:spPr>
        <p:txBody>
          <a:bodyPr wrap="none" rtlCol="0">
            <a:spAutoFit/>
          </a:bodyPr>
          <a:lstStyle/>
          <a:p>
            <a:r>
              <a:rPr lang="en-US" dirty="0">
                <a:solidFill>
                  <a:srgbClr val="D2004B"/>
                </a:solidFill>
                <a:latin typeface="Atkinson Hyperlegible" pitchFamily="2" charset="0"/>
              </a:rPr>
              <a:t>!!</a:t>
            </a:r>
          </a:p>
        </p:txBody>
      </p:sp>
      <p:cxnSp>
        <p:nvCxnSpPr>
          <p:cNvPr id="23" name="Straight Arrow Connector 22">
            <a:extLst>
              <a:ext uri="{FF2B5EF4-FFF2-40B4-BE49-F238E27FC236}">
                <a16:creationId xmlns:a16="http://schemas.microsoft.com/office/drawing/2014/main" id="{48F64EC0-B55F-4DFA-A2F8-4ADC397328DA}"/>
              </a:ext>
            </a:extLst>
          </p:cNvPr>
          <p:cNvCxnSpPr>
            <a:cxnSpLocks/>
            <a:stCxn id="20" idx="1"/>
          </p:cNvCxnSpPr>
          <p:nvPr/>
        </p:nvCxnSpPr>
        <p:spPr>
          <a:xfrm flipH="1">
            <a:off x="8983980" y="3863737"/>
            <a:ext cx="213934" cy="169689"/>
          </a:xfrm>
          <a:prstGeom prst="straightConnector1">
            <a:avLst/>
          </a:prstGeom>
          <a:ln w="38100">
            <a:solidFill>
              <a:srgbClr val="D2004B"/>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0894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t>Plot 3, multiwavelength flares</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3" name="Content Placeholder 2" descr="Plot showing a flare in GALEX data with simultaneous Kepler data. The entire galex flare happens within a single Kepler time bin. Visual counterpart to the first two sonifications on this slide.">
            <a:extLst>
              <a:ext uri="{FF2B5EF4-FFF2-40B4-BE49-F238E27FC236}">
                <a16:creationId xmlns:a16="http://schemas.microsoft.com/office/drawing/2014/main" id="{C76B6B99-5618-4B85-AEA9-20CDA902C87D}"/>
              </a:ext>
            </a:extLst>
          </p:cNvPr>
          <p:cNvPicPr>
            <a:picLocks noGrp="1" noChangeAspect="1"/>
          </p:cNvPicPr>
          <p:nvPr>
            <p:ph idx="1"/>
          </p:nvPr>
        </p:nvPicPr>
        <p:blipFill>
          <a:blip r:embed="rId10">
            <a:extLst>
              <a:ext uri="{28A0092B-C50C-407E-A947-70E740481C1C}">
                <a14:useLocalDpi xmlns:a14="http://schemas.microsoft.com/office/drawing/2010/main" val="0"/>
              </a:ext>
            </a:extLst>
          </a:blip>
          <a:stretch>
            <a:fillRect/>
          </a:stretch>
        </p:blipFill>
        <p:spPr>
          <a:xfrm>
            <a:off x="4543164" y="1975726"/>
            <a:ext cx="6587337" cy="4391558"/>
          </a:xfrm>
        </p:spPr>
      </p:pic>
      <p:sp>
        <p:nvSpPr>
          <p:cNvPr id="9" name="Rectangle 8">
            <a:extLst>
              <a:ext uri="{FF2B5EF4-FFF2-40B4-BE49-F238E27FC236}">
                <a16:creationId xmlns:a16="http://schemas.microsoft.com/office/drawing/2014/main" id="{2DE30A53-0FAD-4BCE-B3FB-F311B0321A6E}"/>
              </a:ext>
            </a:extLst>
          </p:cNvPr>
          <p:cNvSpPr/>
          <p:nvPr/>
        </p:nvSpPr>
        <p:spPr>
          <a:xfrm>
            <a:off x="7716388" y="2152893"/>
            <a:ext cx="412009" cy="187452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Plot showing a GALEX NUV flare. Visual counterpart to the third sonification on this slide.">
            <a:extLst>
              <a:ext uri="{FF2B5EF4-FFF2-40B4-BE49-F238E27FC236}">
                <a16:creationId xmlns:a16="http://schemas.microsoft.com/office/drawing/2014/main" id="{5DF0772B-B9D3-44D5-A120-9F5D291206CD}"/>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8550833" y="1484795"/>
            <a:ext cx="2981493" cy="1987662"/>
          </a:xfrm>
          <a:prstGeom prst="rect">
            <a:avLst/>
          </a:prstGeom>
        </p:spPr>
      </p:pic>
      <p:cxnSp>
        <p:nvCxnSpPr>
          <p:cNvPr id="11" name="Straight Connector 10">
            <a:extLst>
              <a:ext uri="{FF2B5EF4-FFF2-40B4-BE49-F238E27FC236}">
                <a16:creationId xmlns:a16="http://schemas.microsoft.com/office/drawing/2014/main" id="{6F30F72E-A1A2-418A-B3A0-9C7AD6201E90}"/>
              </a:ext>
              <a:ext uri="{C183D7F6-B498-43B3-948B-1728B52AA6E4}">
                <adec:decorative xmlns:adec="http://schemas.microsoft.com/office/drawing/2017/decorative" val="1"/>
              </a:ext>
            </a:extLst>
          </p:cNvPr>
          <p:cNvCxnSpPr>
            <a:cxnSpLocks/>
          </p:cNvCxnSpPr>
          <p:nvPr/>
        </p:nvCxnSpPr>
        <p:spPr>
          <a:xfrm flipV="1">
            <a:off x="7917084" y="1551011"/>
            <a:ext cx="717629" cy="601882"/>
          </a:xfrm>
          <a:prstGeom prst="line">
            <a:avLst/>
          </a:prstGeom>
          <a:ln w="28575">
            <a:solidFill>
              <a:srgbClr val="930035"/>
            </a:solidFill>
            <a:prstDash val="dash"/>
          </a:ln>
        </p:spPr>
        <p:style>
          <a:lnRef idx="1">
            <a:schemeClr val="accent2"/>
          </a:lnRef>
          <a:fillRef idx="0">
            <a:schemeClr val="accent2"/>
          </a:fillRef>
          <a:effectRef idx="0">
            <a:schemeClr val="accent2"/>
          </a:effectRef>
          <a:fontRef idx="minor">
            <a:schemeClr val="tx1"/>
          </a:fontRef>
        </p:style>
      </p:cxnSp>
      <p:sp>
        <p:nvSpPr>
          <p:cNvPr id="17" name="Content Placeholder 2">
            <a:extLst>
              <a:ext uri="{FF2B5EF4-FFF2-40B4-BE49-F238E27FC236}">
                <a16:creationId xmlns:a16="http://schemas.microsoft.com/office/drawing/2014/main" id="{E90EFC86-1E29-41C8-A5A5-DBDED4FFCE59}"/>
              </a:ext>
            </a:extLst>
          </p:cNvPr>
          <p:cNvSpPr txBox="1">
            <a:spLocks/>
          </p:cNvSpPr>
          <p:nvPr/>
        </p:nvSpPr>
        <p:spPr>
          <a:xfrm>
            <a:off x="838200" y="3148314"/>
            <a:ext cx="3575615" cy="302864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spcAft>
                <a:spcPts val="1200"/>
              </a:spcAft>
              <a:buFont typeface="Arial" panose="020B0604020202020204" pitchFamily="34" charset="0"/>
              <a:buChar char="•"/>
              <a:defRPr sz="2800" kern="1200">
                <a:solidFill>
                  <a:schemeClr val="tx1"/>
                </a:solidFill>
                <a:latin typeface="Atkinson Hyperlegible" pitchFamily="2" charset="0"/>
                <a:ea typeface="+mn-ea"/>
                <a:cs typeface="+mn-cs"/>
              </a:defRPr>
            </a:lvl1pPr>
            <a:lvl2pPr marL="685800" indent="-228600" algn="l" defTabSz="914400" rtl="0" eaLnBrk="1" latinLnBrk="0" hangingPunct="1">
              <a:lnSpc>
                <a:spcPct val="100000"/>
              </a:lnSpc>
              <a:spcBef>
                <a:spcPts val="600"/>
              </a:spcBef>
              <a:spcAft>
                <a:spcPts val="600"/>
              </a:spcAft>
              <a:buFont typeface="Arial" panose="020B0604020202020204" pitchFamily="34" charset="0"/>
              <a:buChar char="•"/>
              <a:defRPr sz="2400" kern="1200">
                <a:solidFill>
                  <a:schemeClr val="tx1"/>
                </a:solidFill>
                <a:latin typeface="Atkinson Hyperlegible" pitchFamily="2" charset="0"/>
                <a:ea typeface="+mn-ea"/>
                <a:cs typeface="+mn-cs"/>
              </a:defRPr>
            </a:lvl2pPr>
            <a:lvl3pPr marL="1143000" indent="-228600" algn="l" defTabSz="914400" rtl="0" eaLnBrk="1" latinLnBrk="0" hangingPunct="1">
              <a:lnSpc>
                <a:spcPct val="100000"/>
              </a:lnSpc>
              <a:spcBef>
                <a:spcPts val="600"/>
              </a:spcBef>
              <a:spcAft>
                <a:spcPts val="600"/>
              </a:spcAft>
              <a:buFont typeface="Arial" panose="020B0604020202020204" pitchFamily="34" charset="0"/>
              <a:buChar char="•"/>
              <a:defRPr sz="2000" kern="1200">
                <a:solidFill>
                  <a:schemeClr val="tx1"/>
                </a:solidFill>
                <a:latin typeface="Atkinson Hyperlegible" pitchFamily="2" charset="0"/>
                <a:ea typeface="+mn-ea"/>
                <a:cs typeface="+mn-cs"/>
              </a:defRPr>
            </a:lvl3pPr>
            <a:lvl4pPr marL="1600200" indent="-228600" algn="l" defTabSz="914400" rtl="0" eaLnBrk="1" latinLnBrk="0" hangingPunct="1">
              <a:lnSpc>
                <a:spcPct val="100000"/>
              </a:lnSpc>
              <a:spcBef>
                <a:spcPts val="600"/>
              </a:spcBef>
              <a:spcAft>
                <a:spcPts val="600"/>
              </a:spcAft>
              <a:buFont typeface="Arial" panose="020B0604020202020204" pitchFamily="34" charset="0"/>
              <a:buChar char="•"/>
              <a:defRPr sz="1800" kern="1200">
                <a:solidFill>
                  <a:schemeClr val="tx1"/>
                </a:solidFill>
                <a:latin typeface="Atkinson Hyperlegible" pitchFamily="2" charset="0"/>
                <a:ea typeface="+mn-ea"/>
                <a:cs typeface="+mn-cs"/>
              </a:defRPr>
            </a:lvl4pPr>
            <a:lvl5pPr marL="2057400" indent="-228600" algn="l" defTabSz="914400" rtl="0" eaLnBrk="1" latinLnBrk="0" hangingPunct="1">
              <a:lnSpc>
                <a:spcPct val="100000"/>
              </a:lnSpc>
              <a:spcBef>
                <a:spcPts val="600"/>
              </a:spcBef>
              <a:spcAft>
                <a:spcPts val="600"/>
              </a:spcAft>
              <a:buFont typeface="Arial" panose="020B0604020202020204" pitchFamily="34" charset="0"/>
              <a:buChar char="•"/>
              <a:defRPr sz="1800" kern="1200">
                <a:solidFill>
                  <a:schemeClr val="tx1"/>
                </a:solidFill>
                <a:latin typeface="Atkinson Hyperlegible"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GALEX vs Kepler</a:t>
            </a:r>
          </a:p>
          <a:p>
            <a:r>
              <a:rPr lang="en-US" dirty="0"/>
              <a:t>Data cadence mismatch</a:t>
            </a:r>
          </a:p>
          <a:p>
            <a:r>
              <a:rPr lang="en-US" dirty="0"/>
              <a:t>GALEX flare/Kepler non-detection</a:t>
            </a:r>
          </a:p>
        </p:txBody>
      </p:sp>
      <p:cxnSp>
        <p:nvCxnSpPr>
          <p:cNvPr id="19" name="Straight Connector 18">
            <a:extLst>
              <a:ext uri="{FF2B5EF4-FFF2-40B4-BE49-F238E27FC236}">
                <a16:creationId xmlns:a16="http://schemas.microsoft.com/office/drawing/2014/main" id="{0E8D277A-59F7-4BC1-A78B-CB13C1456D30}"/>
              </a:ext>
              <a:ext uri="{C183D7F6-B498-43B3-948B-1728B52AA6E4}">
                <adec:decorative xmlns:adec="http://schemas.microsoft.com/office/drawing/2017/decorative" val="1"/>
              </a:ext>
            </a:extLst>
          </p:cNvPr>
          <p:cNvCxnSpPr>
            <a:cxnSpLocks/>
          </p:cNvCxnSpPr>
          <p:nvPr/>
        </p:nvCxnSpPr>
        <p:spPr>
          <a:xfrm flipV="1">
            <a:off x="8138934" y="3428038"/>
            <a:ext cx="717629" cy="601882"/>
          </a:xfrm>
          <a:prstGeom prst="line">
            <a:avLst/>
          </a:prstGeom>
          <a:ln w="28575">
            <a:solidFill>
              <a:srgbClr val="930035"/>
            </a:solidFill>
            <a:prstDash val="dash"/>
          </a:ln>
        </p:spPr>
        <p:style>
          <a:lnRef idx="1">
            <a:schemeClr val="accent2"/>
          </a:lnRef>
          <a:fillRef idx="0">
            <a:schemeClr val="accent2"/>
          </a:fillRef>
          <a:effectRef idx="0">
            <a:schemeClr val="accent2"/>
          </a:effectRef>
          <a:fontRef idx="minor">
            <a:schemeClr val="tx1"/>
          </a:fontRef>
        </p:style>
      </p:cxnSp>
      <p:pic>
        <p:nvPicPr>
          <p:cNvPr id="18" name="main_plot">
            <a:hlinkClick r:id="" action="ppaction://media"/>
            <a:extLst>
              <a:ext uri="{FF2B5EF4-FFF2-40B4-BE49-F238E27FC236}">
                <a16:creationId xmlns:a16="http://schemas.microsoft.com/office/drawing/2014/main" id="{9BD30668-D380-4524-8136-8120546A28ED}"/>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060497" y="2067770"/>
            <a:ext cx="609600" cy="609600"/>
          </a:xfrm>
          <a:prstGeom prst="rect">
            <a:avLst/>
          </a:prstGeom>
        </p:spPr>
      </p:pic>
      <p:pic>
        <p:nvPicPr>
          <p:cNvPr id="20" name="just_kep">
            <a:hlinkClick r:id="" action="ppaction://media"/>
            <a:extLst>
              <a:ext uri="{FF2B5EF4-FFF2-40B4-BE49-F238E27FC236}">
                <a16:creationId xmlns:a16="http://schemas.microsoft.com/office/drawing/2014/main" id="{DC3681FF-2038-46E7-8C5D-0B9DE0BBBCF1}"/>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2083509" y="2096472"/>
            <a:ext cx="609600" cy="609600"/>
          </a:xfrm>
          <a:prstGeom prst="rect">
            <a:avLst/>
          </a:prstGeom>
        </p:spPr>
      </p:pic>
      <p:pic>
        <p:nvPicPr>
          <p:cNvPr id="21" name="Galex_zoom">
            <a:hlinkClick r:id="" action="ppaction://media"/>
            <a:extLst>
              <a:ext uri="{FF2B5EF4-FFF2-40B4-BE49-F238E27FC236}">
                <a16:creationId xmlns:a16="http://schemas.microsoft.com/office/drawing/2014/main" id="{E121406B-FAF2-412F-8B45-3DBEBB8B5D24}"/>
              </a:ext>
            </a:extLst>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3088203" y="2089351"/>
            <a:ext cx="609600" cy="609600"/>
          </a:xfrm>
          <a:prstGeom prst="rect">
            <a:avLst/>
          </a:prstGeom>
        </p:spPr>
      </p:pic>
      <p:sp>
        <p:nvSpPr>
          <p:cNvPr id="41" name="Oval 40">
            <a:extLst>
              <a:ext uri="{FF2B5EF4-FFF2-40B4-BE49-F238E27FC236}">
                <a16:creationId xmlns:a16="http://schemas.microsoft.com/office/drawing/2014/main" id="{C82EA495-CCD2-465A-B1D5-AE6EC3B733D1}"/>
              </a:ext>
              <a:ext uri="{C183D7F6-B498-43B3-948B-1728B52AA6E4}">
                <adec:decorative xmlns:adec="http://schemas.microsoft.com/office/drawing/2017/decorative" val="1"/>
              </a:ext>
            </a:extLst>
          </p:cNvPr>
          <p:cNvSpPr/>
          <p:nvPr/>
        </p:nvSpPr>
        <p:spPr>
          <a:xfrm>
            <a:off x="5713965" y="2863991"/>
            <a:ext cx="1365955" cy="657291"/>
          </a:xfrm>
          <a:prstGeom prst="ellipse">
            <a:avLst/>
          </a:prstGeom>
          <a:noFill/>
          <a:ln w="25400">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GALEX flare</a:t>
            </a:r>
          </a:p>
        </p:txBody>
      </p:sp>
      <p:sp>
        <p:nvSpPr>
          <p:cNvPr id="42" name="Oval 41">
            <a:extLst>
              <a:ext uri="{FF2B5EF4-FFF2-40B4-BE49-F238E27FC236}">
                <a16:creationId xmlns:a16="http://schemas.microsoft.com/office/drawing/2014/main" id="{1CA01140-0C04-448A-8898-24C7C5931ABB}"/>
              </a:ext>
              <a:ext uri="{C183D7F6-B498-43B3-948B-1728B52AA6E4}">
                <adec:decorative xmlns:adec="http://schemas.microsoft.com/office/drawing/2017/decorative" val="1"/>
              </a:ext>
            </a:extLst>
          </p:cNvPr>
          <p:cNvSpPr/>
          <p:nvPr/>
        </p:nvSpPr>
        <p:spPr>
          <a:xfrm>
            <a:off x="8411756" y="4351664"/>
            <a:ext cx="1365955" cy="657291"/>
          </a:xfrm>
          <a:prstGeom prst="ellipse">
            <a:avLst/>
          </a:prstGeom>
          <a:noFill/>
          <a:ln w="25400">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Kepler “flare”</a:t>
            </a:r>
          </a:p>
        </p:txBody>
      </p:sp>
      <p:sp>
        <p:nvSpPr>
          <p:cNvPr id="43" name="Oval 42">
            <a:extLst>
              <a:ext uri="{FF2B5EF4-FFF2-40B4-BE49-F238E27FC236}">
                <a16:creationId xmlns:a16="http://schemas.microsoft.com/office/drawing/2014/main" id="{F6B7D167-B1B1-4F69-AF75-AC4BDF2BDC51}"/>
              </a:ext>
              <a:ext uri="{C183D7F6-B498-43B3-948B-1728B52AA6E4}">
                <adec:decorative xmlns:adec="http://schemas.microsoft.com/office/drawing/2017/decorative" val="1"/>
              </a:ext>
            </a:extLst>
          </p:cNvPr>
          <p:cNvSpPr/>
          <p:nvPr/>
        </p:nvSpPr>
        <p:spPr>
          <a:xfrm>
            <a:off x="4804990" y="5467235"/>
            <a:ext cx="1783646" cy="657291"/>
          </a:xfrm>
          <a:prstGeom prst="ellipse">
            <a:avLst/>
          </a:prstGeom>
          <a:noFill/>
          <a:ln w="25400">
            <a:solidFill>
              <a:srgbClr val="9300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Quiescent flux</a:t>
            </a:r>
          </a:p>
        </p:txBody>
      </p:sp>
      <p:cxnSp>
        <p:nvCxnSpPr>
          <p:cNvPr id="44" name="Straight Arrow Connector 43">
            <a:extLst>
              <a:ext uri="{FF2B5EF4-FFF2-40B4-BE49-F238E27FC236}">
                <a16:creationId xmlns:a16="http://schemas.microsoft.com/office/drawing/2014/main" id="{F81FB3EF-887A-43FF-8A8C-E1365509B8FC}"/>
              </a:ext>
              <a:ext uri="{C183D7F6-B498-43B3-948B-1728B52AA6E4}">
                <adec:decorative xmlns:adec="http://schemas.microsoft.com/office/drawing/2017/decorative" val="1"/>
              </a:ext>
            </a:extLst>
          </p:cNvPr>
          <p:cNvCxnSpPr/>
          <p:nvPr/>
        </p:nvCxnSpPr>
        <p:spPr>
          <a:xfrm>
            <a:off x="7079920" y="3177214"/>
            <a:ext cx="564446" cy="0"/>
          </a:xfrm>
          <a:prstGeom prst="straightConnector1">
            <a:avLst/>
          </a:prstGeom>
          <a:ln w="25400">
            <a:solidFill>
              <a:srgbClr val="930035"/>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09F19076-54C2-4E30-A2AE-76F0DB0F9940}"/>
              </a:ext>
              <a:ext uri="{C183D7F6-B498-43B3-948B-1728B52AA6E4}">
                <adec:decorative xmlns:adec="http://schemas.microsoft.com/office/drawing/2017/decorative" val="1"/>
              </a:ext>
            </a:extLst>
          </p:cNvPr>
          <p:cNvCxnSpPr>
            <a:cxnSpLocks/>
          </p:cNvCxnSpPr>
          <p:nvPr/>
        </p:nvCxnSpPr>
        <p:spPr>
          <a:xfrm flipV="1">
            <a:off x="6453169" y="5467235"/>
            <a:ext cx="135467" cy="130198"/>
          </a:xfrm>
          <a:prstGeom prst="straightConnector1">
            <a:avLst/>
          </a:prstGeom>
          <a:ln w="25400">
            <a:solidFill>
              <a:srgbClr val="930035"/>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AC26D87C-12BD-4553-92DE-B489C8DD1017}"/>
              </a:ext>
              <a:ext uri="{C183D7F6-B498-43B3-948B-1728B52AA6E4}">
                <adec:decorative xmlns:adec="http://schemas.microsoft.com/office/drawing/2017/decorative" val="1"/>
              </a:ext>
            </a:extLst>
          </p:cNvPr>
          <p:cNvCxnSpPr>
            <a:cxnSpLocks/>
          </p:cNvCxnSpPr>
          <p:nvPr/>
        </p:nvCxnSpPr>
        <p:spPr>
          <a:xfrm flipH="1">
            <a:off x="8008178" y="4783465"/>
            <a:ext cx="451555" cy="87130"/>
          </a:xfrm>
          <a:prstGeom prst="straightConnector1">
            <a:avLst/>
          </a:prstGeom>
          <a:ln w="25400">
            <a:solidFill>
              <a:srgbClr val="930035"/>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2356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04"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104" fill="hold"/>
                                        <p:tgtEl>
                                          <p:spTgt spid="20"/>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4632"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18"/>
                </p:tgtEl>
              </p:cMediaNode>
            </p:audio>
            <p:audio>
              <p:cMediaNode vol="80000">
                <p:cTn id="16" fill="hold" display="0">
                  <p:stCondLst>
                    <p:cond delay="indefinite"/>
                  </p:stCondLst>
                  <p:endCondLst>
                    <p:cond evt="onStopAudio" delay="0">
                      <p:tgtEl>
                        <p:sldTgt/>
                      </p:tgtEl>
                    </p:cond>
                  </p:endCondLst>
                </p:cTn>
                <p:tgtEl>
                  <p:spTgt spid="20"/>
                </p:tgtEl>
              </p:cMediaNode>
            </p:audio>
            <p:audio>
              <p:cMediaNode vol="80000">
                <p:cTn id="17" fill="hold" display="0">
                  <p:stCondLst>
                    <p:cond delay="indefinite"/>
                  </p:stCondLst>
                  <p:endCondLst>
                    <p:cond evt="onStopAudio" delay="0">
                      <p:tgtEl>
                        <p:sldTgt/>
                      </p:tgtEl>
                    </p:cond>
                  </p:endCondLst>
                </p:cTn>
                <p:tgtEl>
                  <p:spTgt spid="2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t>Plot 3, multiwavelength flares</a:t>
            </a:r>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sp>
        <p:nvSpPr>
          <p:cNvPr id="22" name="Content Placeholder 2">
            <a:extLst>
              <a:ext uri="{FF2B5EF4-FFF2-40B4-BE49-F238E27FC236}">
                <a16:creationId xmlns:a16="http://schemas.microsoft.com/office/drawing/2014/main" id="{3A6050BF-6D6C-4A8F-B9AB-FE8682E7851D}"/>
              </a:ext>
            </a:extLst>
          </p:cNvPr>
          <p:cNvSpPr>
            <a:spLocks noGrp="1"/>
          </p:cNvSpPr>
          <p:nvPr>
            <p:ph idx="1"/>
          </p:nvPr>
        </p:nvSpPr>
        <p:spPr>
          <a:xfrm>
            <a:off x="838200" y="1920239"/>
            <a:ext cx="10515600" cy="4256723"/>
          </a:xfrm>
        </p:spPr>
        <p:txBody>
          <a:bodyPr/>
          <a:lstStyle/>
          <a:p>
            <a:pPr marL="514350" indent="-514350">
              <a:buFont typeface="+mj-lt"/>
              <a:buAutoNum type="arabicPeriod"/>
            </a:pPr>
            <a:r>
              <a:rPr lang="en-US" dirty="0" err="1"/>
              <a:t>Sonify</a:t>
            </a:r>
            <a:r>
              <a:rPr lang="en-US" dirty="0"/>
              <a:t> each line individually</a:t>
            </a:r>
          </a:p>
          <a:p>
            <a:pPr marL="514350" indent="-514350">
              <a:buFont typeface="+mj-lt"/>
              <a:buAutoNum type="arabicPeriod"/>
            </a:pPr>
            <a:r>
              <a:rPr lang="en-US" dirty="0"/>
              <a:t>Mix together using external audio processing software (Audacity)</a:t>
            </a:r>
          </a:p>
          <a:p>
            <a:pPr marL="0" indent="0">
              <a:buNone/>
            </a:pPr>
            <a:endParaRPr lang="en-US" sz="1200" dirty="0"/>
          </a:p>
          <a:p>
            <a:pPr marL="0" indent="0">
              <a:buNone/>
            </a:pPr>
            <a:r>
              <a:rPr lang="en-US" b="1" dirty="0" err="1"/>
              <a:t>Astronify</a:t>
            </a:r>
            <a:r>
              <a:rPr lang="en-US" b="1" dirty="0"/>
              <a:t> goals:</a:t>
            </a:r>
          </a:p>
          <a:p>
            <a:pPr lvl="1"/>
            <a:r>
              <a:rPr lang="en-US" dirty="0" err="1"/>
              <a:t>Sonify</a:t>
            </a:r>
            <a:r>
              <a:rPr lang="en-US" dirty="0"/>
              <a:t> multiple data series together</a:t>
            </a:r>
          </a:p>
          <a:p>
            <a:pPr lvl="1"/>
            <a:r>
              <a:rPr lang="en-US" dirty="0"/>
              <a:t>Allow for a non-zero starting offset </a:t>
            </a:r>
          </a:p>
        </p:txBody>
      </p:sp>
    </p:spTree>
    <p:extLst>
      <p:ext uri="{BB962C8B-B14F-4D97-AF65-F5344CB8AC3E}">
        <p14:creationId xmlns:p14="http://schemas.microsoft.com/office/powerpoint/2010/main" val="15248162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4C5540-2D9F-8848-8E53-63B4EE27AD8E}"/>
              </a:ext>
            </a:extLst>
          </p:cNvPr>
          <p:cNvSpPr>
            <a:spLocks noGrp="1"/>
          </p:cNvSpPr>
          <p:nvPr>
            <p:ph idx="1"/>
          </p:nvPr>
        </p:nvSpPr>
        <p:spPr>
          <a:xfrm>
            <a:off x="937847" y="575507"/>
            <a:ext cx="7583206" cy="1253293"/>
          </a:xfrm>
        </p:spPr>
        <p:txBody>
          <a:bodyPr>
            <a:noAutofit/>
          </a:bodyPr>
          <a:lstStyle/>
          <a:p>
            <a:pPr marL="0" indent="0">
              <a:buNone/>
            </a:pPr>
            <a:r>
              <a:rPr lang="en-US" sz="7200" b="1" dirty="0">
                <a:latin typeface="Atkinson Hyperlegible" pitchFamily="2" charset="0"/>
              </a:rPr>
              <a:t>Try</a:t>
            </a:r>
          </a:p>
        </p:txBody>
      </p:sp>
      <p:sp>
        <p:nvSpPr>
          <p:cNvPr id="2" name="TextBox 1">
            <a:extLst>
              <a:ext uri="{FF2B5EF4-FFF2-40B4-BE49-F238E27FC236}">
                <a16:creationId xmlns:a16="http://schemas.microsoft.com/office/drawing/2014/main" id="{CEA47B29-B0F0-9741-8DCF-5BFF9DB76B59}"/>
              </a:ext>
            </a:extLst>
          </p:cNvPr>
          <p:cNvSpPr txBox="1"/>
          <p:nvPr/>
        </p:nvSpPr>
        <p:spPr>
          <a:xfrm>
            <a:off x="937847" y="1691893"/>
            <a:ext cx="10855142" cy="4031873"/>
          </a:xfrm>
          <a:prstGeom prst="rect">
            <a:avLst/>
          </a:prstGeom>
          <a:noFill/>
        </p:spPr>
        <p:txBody>
          <a:bodyPr wrap="square" rtlCol="0">
            <a:spAutoFit/>
          </a:bodyPr>
          <a:lstStyle/>
          <a:p>
            <a:endParaRPr lang="en-US" sz="4000" dirty="0">
              <a:latin typeface="Atkinson Hyperlegible" pitchFamily="2" charset="0"/>
              <a:sym typeface="Wingdings" pitchFamily="2" charset="2"/>
            </a:endParaRPr>
          </a:p>
          <a:p>
            <a:r>
              <a:rPr lang="en-US" sz="6600" dirty="0">
                <a:highlight>
                  <a:srgbClr val="800000"/>
                </a:highlight>
                <a:latin typeface="Atkinson Hyperlegible" pitchFamily="2" charset="0"/>
              </a:rPr>
              <a:t> astronify.readthedocs.io</a:t>
            </a:r>
          </a:p>
          <a:p>
            <a:endParaRPr lang="en-US" sz="6600" dirty="0">
              <a:highlight>
                <a:srgbClr val="800000"/>
              </a:highlight>
              <a:latin typeface="Atkinson Hyperlegible" pitchFamily="2" charset="0"/>
            </a:endParaRPr>
          </a:p>
          <a:p>
            <a:r>
              <a:rPr lang="en-US" sz="4400" dirty="0">
                <a:highlight>
                  <a:srgbClr val="800000"/>
                </a:highlight>
                <a:latin typeface="Atkinson Hyperlegible" pitchFamily="2" charset="0"/>
              </a:rPr>
              <a:t>github.com/ceb8/SciAccess2021_Astronify</a:t>
            </a:r>
          </a:p>
          <a:p>
            <a:endParaRPr lang="en-US" sz="4000" dirty="0">
              <a:latin typeface="Atkinson Hyperlegible" pitchFamily="2" charset="0"/>
            </a:endParaRPr>
          </a:p>
        </p:txBody>
      </p:sp>
      <p:pic>
        <p:nvPicPr>
          <p:cNvPr id="4" name="Graphic 3" descr="astronify">
            <a:extLst>
              <a:ext uri="{FF2B5EF4-FFF2-40B4-BE49-F238E27FC236}">
                <a16:creationId xmlns:a16="http://schemas.microsoft.com/office/drawing/2014/main" id="{464F7221-5ED0-6D44-8BEF-6485AE34195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06786" y="313369"/>
            <a:ext cx="4451213" cy="1378524"/>
          </a:xfrm>
          <a:prstGeom prst="rect">
            <a:avLst/>
          </a:prstGeom>
        </p:spPr>
      </p:pic>
    </p:spTree>
    <p:extLst>
      <p:ext uri="{BB962C8B-B14F-4D97-AF65-F5344CB8AC3E}">
        <p14:creationId xmlns:p14="http://schemas.microsoft.com/office/powerpoint/2010/main" val="4136485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AA98B-8A6B-415A-A643-DD2A013C12C7}"/>
              </a:ext>
            </a:extLst>
          </p:cNvPr>
          <p:cNvSpPr>
            <a:spLocks noGrp="1"/>
          </p:cNvSpPr>
          <p:nvPr>
            <p:ph type="title"/>
          </p:nvPr>
        </p:nvSpPr>
        <p:spPr/>
        <p:txBody>
          <a:bodyPr/>
          <a:lstStyle/>
          <a:p>
            <a:r>
              <a:rPr lang="en-US" dirty="0"/>
              <a:t>What is sonification</a:t>
            </a:r>
          </a:p>
        </p:txBody>
      </p:sp>
      <p:sp>
        <p:nvSpPr>
          <p:cNvPr id="3" name="Content Placeholder 2">
            <a:extLst>
              <a:ext uri="{FF2B5EF4-FFF2-40B4-BE49-F238E27FC236}">
                <a16:creationId xmlns:a16="http://schemas.microsoft.com/office/drawing/2014/main" id="{37DFE288-3A5A-4E21-A343-C1A7E3EA535F}"/>
              </a:ext>
            </a:extLst>
          </p:cNvPr>
          <p:cNvSpPr>
            <a:spLocks noGrp="1"/>
          </p:cNvSpPr>
          <p:nvPr>
            <p:ph idx="1"/>
          </p:nvPr>
        </p:nvSpPr>
        <p:spPr>
          <a:xfrm>
            <a:off x="838200" y="2639027"/>
            <a:ext cx="10515600" cy="3537935"/>
          </a:xfrm>
        </p:spPr>
        <p:txBody>
          <a:bodyPr>
            <a:normAutofit/>
          </a:bodyPr>
          <a:lstStyle/>
          <a:p>
            <a:pPr marL="0" indent="0" algn="ctr">
              <a:buNone/>
            </a:pPr>
            <a:r>
              <a:rPr lang="en-US" sz="4400" i="1" dirty="0"/>
              <a:t>Representing</a:t>
            </a:r>
            <a:r>
              <a:rPr lang="en-US" sz="4400" dirty="0"/>
              <a:t> data as sound</a:t>
            </a:r>
          </a:p>
          <a:p>
            <a:pPr marL="0" indent="0">
              <a:buNone/>
            </a:pPr>
            <a:endParaRPr lang="en-US" sz="4400" dirty="0"/>
          </a:p>
          <a:p>
            <a:pPr marL="0" indent="0">
              <a:buNone/>
            </a:pPr>
            <a:endParaRPr lang="en-US" sz="4400" dirty="0"/>
          </a:p>
          <a:p>
            <a:pPr marL="0" indent="0" algn="r">
              <a:buNone/>
            </a:pPr>
            <a:r>
              <a:rPr lang="en-US" sz="3200" dirty="0"/>
              <a:t>*</a:t>
            </a:r>
            <a:r>
              <a:rPr lang="en-US" sz="3200" i="1" dirty="0"/>
              <a:t>Not</a:t>
            </a:r>
            <a:r>
              <a:rPr lang="en-US" sz="3200" dirty="0"/>
              <a:t> data that </a:t>
            </a:r>
            <a:r>
              <a:rPr lang="en-US" sz="3200" i="1" dirty="0"/>
              <a:t>is</a:t>
            </a:r>
            <a:r>
              <a:rPr lang="en-US" sz="3200" dirty="0"/>
              <a:t> sound</a:t>
            </a:r>
          </a:p>
        </p:txBody>
      </p:sp>
    </p:spTree>
    <p:extLst>
      <p:ext uri="{BB962C8B-B14F-4D97-AF65-F5344CB8AC3E}">
        <p14:creationId xmlns:p14="http://schemas.microsoft.com/office/powerpoint/2010/main" val="3247574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7A5FA-88D3-44B4-845A-6E3991CF9F6D}"/>
              </a:ext>
            </a:extLst>
          </p:cNvPr>
          <p:cNvSpPr>
            <a:spLocks noGrp="1"/>
          </p:cNvSpPr>
          <p:nvPr>
            <p:ph type="title"/>
          </p:nvPr>
        </p:nvSpPr>
        <p:spPr/>
        <p:txBody>
          <a:bodyPr/>
          <a:lstStyle/>
          <a:p>
            <a:r>
              <a:rPr lang="en-US" dirty="0"/>
              <a:t>Our Thesis</a:t>
            </a:r>
          </a:p>
        </p:txBody>
      </p:sp>
      <p:sp>
        <p:nvSpPr>
          <p:cNvPr id="3" name="Content Placeholder 2">
            <a:extLst>
              <a:ext uri="{FF2B5EF4-FFF2-40B4-BE49-F238E27FC236}">
                <a16:creationId xmlns:a16="http://schemas.microsoft.com/office/drawing/2014/main" id="{5D9667F7-CA2C-47C4-A407-9672A665D9DA}"/>
              </a:ext>
            </a:extLst>
          </p:cNvPr>
          <p:cNvSpPr>
            <a:spLocks noGrp="1"/>
          </p:cNvSpPr>
          <p:nvPr>
            <p:ph idx="1"/>
          </p:nvPr>
        </p:nvSpPr>
        <p:spPr/>
        <p:txBody>
          <a:bodyPr>
            <a:normAutofit/>
          </a:bodyPr>
          <a:lstStyle/>
          <a:p>
            <a:pPr marL="0" indent="0">
              <a:buNone/>
            </a:pPr>
            <a:r>
              <a:rPr lang="en-US" sz="3200" dirty="0"/>
              <a:t>Sonification should be </a:t>
            </a:r>
            <a:r>
              <a:rPr lang="en-US" sz="3200" i="1" dirty="0"/>
              <a:t>ubiquitous</a:t>
            </a:r>
            <a:r>
              <a:rPr lang="en-US" sz="3200" dirty="0"/>
              <a:t> at meetings</a:t>
            </a:r>
          </a:p>
          <a:p>
            <a:pPr marL="0" indent="0">
              <a:buNone/>
            </a:pPr>
            <a:r>
              <a:rPr lang="en-US" sz="3200" dirty="0"/>
              <a:t>Every plot shown on a slide should be accompanied by a </a:t>
            </a:r>
            <a:r>
              <a:rPr lang="en-US" sz="3200" dirty="0" err="1"/>
              <a:t>sonified</a:t>
            </a:r>
            <a:r>
              <a:rPr lang="en-US" sz="3200" dirty="0"/>
              <a:t> version of it, but they are not.  Why?</a:t>
            </a:r>
          </a:p>
          <a:p>
            <a:pPr marL="1028700" lvl="1" indent="-342900">
              <a:buFont typeface="Arial" panose="020B0604020202020204" pitchFamily="34" charset="0"/>
              <a:buChar char="•"/>
            </a:pPr>
            <a:r>
              <a:rPr lang="en-US" sz="2600" dirty="0"/>
              <a:t>Tools aren’t widely known and easy to use.</a:t>
            </a:r>
          </a:p>
          <a:p>
            <a:pPr marL="1028700" lvl="1" indent="-342900">
              <a:buFont typeface="Arial" panose="020B0604020202020204" pitchFamily="34" charset="0"/>
              <a:buChar char="•"/>
            </a:pPr>
            <a:r>
              <a:rPr lang="en-US" sz="2600" dirty="0"/>
              <a:t>Speakers don’t feel a need, who in the audience would benefit?</a:t>
            </a:r>
          </a:p>
          <a:p>
            <a:pPr marL="1028700" lvl="1" indent="-342900">
              <a:buFont typeface="Arial" panose="020B0604020202020204" pitchFamily="34" charset="0"/>
              <a:buChar char="•"/>
            </a:pPr>
            <a:r>
              <a:rPr lang="en-US" sz="2600" dirty="0"/>
              <a:t>BVI attendees aren’t in the audience because lack of accessibility… the cycle continues</a:t>
            </a:r>
          </a:p>
          <a:p>
            <a:endParaRPr lang="en-US" dirty="0"/>
          </a:p>
        </p:txBody>
      </p:sp>
    </p:spTree>
    <p:extLst>
      <p:ext uri="{BB962C8B-B14F-4D97-AF65-F5344CB8AC3E}">
        <p14:creationId xmlns:p14="http://schemas.microsoft.com/office/powerpoint/2010/main" val="1935604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81766-821E-4459-AF10-75BD2D572A7E}"/>
              </a:ext>
            </a:extLst>
          </p:cNvPr>
          <p:cNvSpPr>
            <a:spLocks noGrp="1"/>
          </p:cNvSpPr>
          <p:nvPr>
            <p:ph type="title"/>
          </p:nvPr>
        </p:nvSpPr>
        <p:spPr/>
        <p:txBody>
          <a:bodyPr/>
          <a:lstStyle/>
          <a:p>
            <a:r>
              <a:rPr lang="en-US" dirty="0"/>
              <a:t>Technical challenges</a:t>
            </a:r>
          </a:p>
        </p:txBody>
      </p:sp>
      <p:sp>
        <p:nvSpPr>
          <p:cNvPr id="3" name="Content Placeholder 2">
            <a:extLst>
              <a:ext uri="{FF2B5EF4-FFF2-40B4-BE49-F238E27FC236}">
                <a16:creationId xmlns:a16="http://schemas.microsoft.com/office/drawing/2014/main" id="{C5A2FBE6-C46B-4FB3-B3F3-6E20883E0647}"/>
              </a:ext>
            </a:extLst>
          </p:cNvPr>
          <p:cNvSpPr>
            <a:spLocks noGrp="1"/>
          </p:cNvSpPr>
          <p:nvPr>
            <p:ph idx="1"/>
          </p:nvPr>
        </p:nvSpPr>
        <p:spPr/>
        <p:txBody>
          <a:bodyPr>
            <a:normAutofit/>
          </a:bodyPr>
          <a:lstStyle/>
          <a:p>
            <a:pPr marL="0" indent="0">
              <a:buNone/>
            </a:pPr>
            <a:r>
              <a:rPr lang="en-US" sz="3400" dirty="0"/>
              <a:t>Creating </a:t>
            </a:r>
            <a:r>
              <a:rPr lang="en-US" sz="3400" dirty="0" err="1"/>
              <a:t>sonifications</a:t>
            </a:r>
            <a:r>
              <a:rPr lang="en-US" sz="3400" dirty="0"/>
              <a:t> is like creating visualizations:</a:t>
            </a:r>
            <a:br>
              <a:rPr lang="en-US" sz="3400" dirty="0"/>
            </a:br>
            <a:r>
              <a:rPr lang="en-US" sz="3400" dirty="0"/>
              <a:t>it requires practice and effort</a:t>
            </a:r>
          </a:p>
          <a:p>
            <a:pPr marL="0" indent="0">
              <a:buNone/>
            </a:pPr>
            <a:endParaRPr lang="en-US" sz="3400" dirty="0"/>
          </a:p>
          <a:p>
            <a:pPr marL="0" indent="0">
              <a:buNone/>
            </a:pPr>
            <a:r>
              <a:rPr lang="en-US" sz="3400" dirty="0"/>
              <a:t>No single tool can </a:t>
            </a:r>
            <a:r>
              <a:rPr lang="en-US" sz="3400" dirty="0" err="1"/>
              <a:t>sonify</a:t>
            </a:r>
            <a:r>
              <a:rPr lang="en-US" sz="3400" dirty="0"/>
              <a:t> everything well</a:t>
            </a:r>
          </a:p>
          <a:p>
            <a:pPr marL="0" indent="0">
              <a:buNone/>
            </a:pPr>
            <a:endParaRPr lang="en-US" sz="3400" dirty="0"/>
          </a:p>
          <a:p>
            <a:pPr marL="0" indent="0">
              <a:buNone/>
            </a:pPr>
            <a:r>
              <a:rPr lang="en-US" sz="3400" dirty="0"/>
              <a:t>But…</a:t>
            </a:r>
          </a:p>
        </p:txBody>
      </p:sp>
    </p:spTree>
    <p:extLst>
      <p:ext uri="{BB962C8B-B14F-4D97-AF65-F5344CB8AC3E}">
        <p14:creationId xmlns:p14="http://schemas.microsoft.com/office/powerpoint/2010/main" val="3415646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E792-A4AE-4229-89C4-5AB6334FE332}"/>
              </a:ext>
            </a:extLst>
          </p:cNvPr>
          <p:cNvSpPr>
            <a:spLocks noGrp="1"/>
          </p:cNvSpPr>
          <p:nvPr>
            <p:ph type="title"/>
          </p:nvPr>
        </p:nvSpPr>
        <p:spPr/>
        <p:txBody>
          <a:bodyPr/>
          <a:lstStyle/>
          <a:p>
            <a:r>
              <a:rPr lang="en-US" dirty="0"/>
              <a:t>Technical challenges</a:t>
            </a:r>
          </a:p>
        </p:txBody>
      </p:sp>
      <p:sp>
        <p:nvSpPr>
          <p:cNvPr id="3" name="Content Placeholder 2">
            <a:extLst>
              <a:ext uri="{FF2B5EF4-FFF2-40B4-BE49-F238E27FC236}">
                <a16:creationId xmlns:a16="http://schemas.microsoft.com/office/drawing/2014/main" id="{D808B29E-4678-4D0E-84E4-D3A5CFE66984}"/>
              </a:ext>
            </a:extLst>
          </p:cNvPr>
          <p:cNvSpPr>
            <a:spLocks noGrp="1"/>
          </p:cNvSpPr>
          <p:nvPr>
            <p:ph idx="1"/>
          </p:nvPr>
        </p:nvSpPr>
        <p:spPr>
          <a:xfrm>
            <a:off x="838200" y="1825625"/>
            <a:ext cx="10713334" cy="4351338"/>
          </a:xfrm>
        </p:spPr>
        <p:txBody>
          <a:bodyPr/>
          <a:lstStyle/>
          <a:p>
            <a:pPr marL="0" indent="0">
              <a:buNone/>
            </a:pPr>
            <a:r>
              <a:rPr lang="en-US" sz="3600" dirty="0"/>
              <a:t>We need:</a:t>
            </a:r>
            <a:endParaRPr lang="en-US" sz="3200" dirty="0"/>
          </a:p>
          <a:p>
            <a:r>
              <a:rPr lang="en-US" sz="3000" dirty="0"/>
              <a:t>Well publicized, well designed, user friendly sonification tools</a:t>
            </a:r>
          </a:p>
          <a:p>
            <a:r>
              <a:rPr lang="en-US" sz="3000" dirty="0"/>
              <a:t>Tools designed by and in collaboration with BVI developers</a:t>
            </a:r>
          </a:p>
          <a:p>
            <a:r>
              <a:rPr lang="en-US" sz="3000" dirty="0"/>
              <a:t>Training resources for creating useful </a:t>
            </a:r>
            <a:r>
              <a:rPr lang="en-US" sz="3000" dirty="0" err="1"/>
              <a:t>sonifications</a:t>
            </a:r>
            <a:endParaRPr lang="en-US" sz="3000" dirty="0"/>
          </a:p>
          <a:p>
            <a:endParaRPr lang="en-US" dirty="0"/>
          </a:p>
          <a:p>
            <a:endParaRPr lang="en-US" dirty="0"/>
          </a:p>
        </p:txBody>
      </p:sp>
    </p:spTree>
    <p:extLst>
      <p:ext uri="{BB962C8B-B14F-4D97-AF65-F5344CB8AC3E}">
        <p14:creationId xmlns:p14="http://schemas.microsoft.com/office/powerpoint/2010/main" val="3621864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F8CE816-E0CE-6842-81A3-2D27429A5438}"/>
              </a:ext>
            </a:extLst>
          </p:cNvPr>
          <p:cNvSpPr/>
          <p:nvPr/>
        </p:nvSpPr>
        <p:spPr>
          <a:xfrm>
            <a:off x="4037466" y="768383"/>
            <a:ext cx="7006283" cy="769441"/>
          </a:xfrm>
          <a:prstGeom prst="rect">
            <a:avLst/>
          </a:prstGeom>
        </p:spPr>
        <p:txBody>
          <a:bodyPr wrap="square">
            <a:spAutoFit/>
          </a:bodyPr>
          <a:lstStyle/>
          <a:p>
            <a:pPr algn="ctr"/>
            <a:r>
              <a:rPr lang="en-US" sz="4400" dirty="0">
                <a:solidFill>
                  <a:srgbClr val="FF0000"/>
                </a:solidFill>
                <a:latin typeface="Atkinson Hyperlegible" pitchFamily="2" charset="0"/>
              </a:rPr>
              <a:t> </a:t>
            </a:r>
            <a:r>
              <a:rPr lang="en-US" sz="4400" dirty="0" err="1">
                <a:solidFill>
                  <a:srgbClr val="FF0000"/>
                </a:solidFill>
                <a:latin typeface="Atkinson Hyperlegible" pitchFamily="2" charset="0"/>
              </a:rPr>
              <a:t>astronify.readthedocs.io</a:t>
            </a:r>
            <a:endParaRPr lang="en-US" sz="4400" dirty="0">
              <a:solidFill>
                <a:srgbClr val="FF0000"/>
              </a:solidFill>
              <a:latin typeface="Atkinson Hyperlegible" pitchFamily="2" charset="0"/>
            </a:endParaRPr>
          </a:p>
        </p:txBody>
      </p:sp>
      <p:sp>
        <p:nvSpPr>
          <p:cNvPr id="18" name="Content Placeholder 2">
            <a:extLst>
              <a:ext uri="{FF2B5EF4-FFF2-40B4-BE49-F238E27FC236}">
                <a16:creationId xmlns:a16="http://schemas.microsoft.com/office/drawing/2014/main" id="{CB99AB12-5A6F-D44A-BFD5-35CCAD7636EB}"/>
              </a:ext>
            </a:extLst>
          </p:cNvPr>
          <p:cNvSpPr txBox="1">
            <a:spLocks/>
          </p:cNvSpPr>
          <p:nvPr/>
        </p:nvSpPr>
        <p:spPr>
          <a:xfrm>
            <a:off x="4560570" y="1952267"/>
            <a:ext cx="7189470" cy="469287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dirty="0">
                <a:solidFill>
                  <a:schemeClr val="tx1"/>
                </a:solidFill>
                <a:latin typeface="Atkinson Hyperlegible" pitchFamily="2" charset="0"/>
              </a:rPr>
              <a:t>Code is on GitHub</a:t>
            </a:r>
            <a:br>
              <a:rPr lang="en-US" sz="3600" dirty="0">
                <a:solidFill>
                  <a:schemeClr val="tx1"/>
                </a:solidFill>
                <a:latin typeface="Atkinson Hyperlegible" pitchFamily="2" charset="0"/>
              </a:rPr>
            </a:br>
            <a:r>
              <a:rPr lang="en-US" sz="3600" dirty="0">
                <a:solidFill>
                  <a:schemeClr val="tx1"/>
                </a:solidFill>
                <a:latin typeface="Atkinson Hyperlegible" pitchFamily="2" charset="0"/>
              </a:rPr>
              <a:t>Documentation on </a:t>
            </a:r>
            <a:r>
              <a:rPr lang="en-US" sz="3600" dirty="0" err="1">
                <a:solidFill>
                  <a:schemeClr val="tx1"/>
                </a:solidFill>
                <a:latin typeface="Atkinson Hyperlegible" pitchFamily="2" charset="0"/>
              </a:rPr>
              <a:t>readthedocs</a:t>
            </a:r>
            <a:endParaRPr lang="en-US" sz="3600" b="1" dirty="0">
              <a:solidFill>
                <a:schemeClr val="tx1"/>
              </a:solidFill>
              <a:latin typeface="Atkinson Hyperlegible" pitchFamily="2" charset="0"/>
            </a:endParaRPr>
          </a:p>
          <a:p>
            <a:r>
              <a:rPr lang="en-US" sz="3600" b="1" dirty="0">
                <a:solidFill>
                  <a:schemeClr val="tx1"/>
                </a:solidFill>
                <a:latin typeface="Atkinson Hyperlegible" pitchFamily="2" charset="0"/>
              </a:rPr>
              <a:t> </a:t>
            </a:r>
            <a:br>
              <a:rPr lang="en-US" sz="3600" dirty="0">
                <a:solidFill>
                  <a:schemeClr val="tx1"/>
                </a:solidFill>
                <a:latin typeface="Atkinson Hyperlegible" pitchFamily="2" charset="0"/>
              </a:rPr>
            </a:br>
            <a:r>
              <a:rPr lang="en-US" sz="3600" dirty="0">
                <a:solidFill>
                  <a:schemeClr val="tx1"/>
                </a:solidFill>
                <a:latin typeface="Atkinson Hyperlegible" pitchFamily="2" charset="0"/>
              </a:rPr>
              <a:t>Out in beta (pip install </a:t>
            </a:r>
            <a:r>
              <a:rPr lang="en-US" sz="3600" dirty="0" err="1">
                <a:solidFill>
                  <a:schemeClr val="tx1"/>
                </a:solidFill>
                <a:latin typeface="Atkinson Hyperlegible" pitchFamily="2" charset="0"/>
              </a:rPr>
              <a:t>astronify</a:t>
            </a:r>
            <a:r>
              <a:rPr lang="en-US" sz="3600" dirty="0">
                <a:solidFill>
                  <a:schemeClr val="tx1"/>
                </a:solidFill>
                <a:latin typeface="Atkinson Hyperlegible" pitchFamily="2" charset="0"/>
              </a:rPr>
              <a:t>)</a:t>
            </a:r>
          </a:p>
          <a:p>
            <a:r>
              <a:rPr lang="en-US" sz="3600" dirty="0">
                <a:solidFill>
                  <a:schemeClr val="tx1"/>
                </a:solidFill>
                <a:latin typeface="Atkinson Hyperlegible" pitchFamily="2" charset="0"/>
              </a:rPr>
              <a:t>Open for issues and pull requests</a:t>
            </a:r>
            <a:endParaRPr lang="en-US" sz="3600" dirty="0">
              <a:solidFill>
                <a:schemeClr val="accent2"/>
              </a:solidFill>
              <a:latin typeface="Atkinson Hyperlegible" pitchFamily="2" charset="0"/>
            </a:endParaRPr>
          </a:p>
          <a:p>
            <a:endParaRPr lang="en-US" sz="3600" b="1" dirty="0">
              <a:solidFill>
                <a:schemeClr val="tx1"/>
              </a:solidFill>
              <a:latin typeface="Atkinson Hyperlegible" pitchFamily="2" charset="0"/>
            </a:endParaRPr>
          </a:p>
          <a:p>
            <a:r>
              <a:rPr lang="en-US" sz="3600" dirty="0">
                <a:solidFill>
                  <a:schemeClr val="tx1"/>
                </a:solidFill>
                <a:latin typeface="Atkinson Hyperlegible" pitchFamily="2" charset="0"/>
              </a:rPr>
              <a:t>Can run from python scripts/interpreters </a:t>
            </a:r>
          </a:p>
          <a:p>
            <a:endParaRPr lang="en-US" sz="2400" b="1" dirty="0">
              <a:solidFill>
                <a:schemeClr val="tx1"/>
              </a:solidFill>
              <a:latin typeface="Atkinson Hyperlegible" pitchFamily="2" charset="0"/>
            </a:endParaRPr>
          </a:p>
        </p:txBody>
      </p:sp>
      <p:sp>
        <p:nvSpPr>
          <p:cNvPr id="19" name="Content Placeholder 2">
            <a:extLst>
              <a:ext uri="{FF2B5EF4-FFF2-40B4-BE49-F238E27FC236}">
                <a16:creationId xmlns:a16="http://schemas.microsoft.com/office/drawing/2014/main" id="{40BC925D-3D9D-3F40-9A65-166352881CAD}"/>
              </a:ext>
            </a:extLst>
          </p:cNvPr>
          <p:cNvSpPr txBox="1">
            <a:spLocks/>
          </p:cNvSpPr>
          <p:nvPr/>
        </p:nvSpPr>
        <p:spPr>
          <a:xfrm>
            <a:off x="53340" y="1950004"/>
            <a:ext cx="4141075" cy="461229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3600" dirty="0">
                <a:solidFill>
                  <a:schemeClr val="tx1"/>
                </a:solidFill>
                <a:latin typeface="Atkinson Hyperlegible" pitchFamily="2" charset="0"/>
              </a:rPr>
              <a:t>Open source Python codebase</a:t>
            </a:r>
          </a:p>
          <a:p>
            <a:pPr algn="r"/>
            <a:endParaRPr lang="en-US" sz="3600" dirty="0">
              <a:solidFill>
                <a:schemeClr val="tx1"/>
              </a:solidFill>
              <a:latin typeface="Atkinson Hyperlegible" pitchFamily="2" charset="0"/>
            </a:endParaRPr>
          </a:p>
          <a:p>
            <a:pPr algn="r"/>
            <a:r>
              <a:rPr lang="en-US" sz="3600" dirty="0">
                <a:solidFill>
                  <a:schemeClr val="tx1"/>
                </a:solidFill>
                <a:latin typeface="Atkinson Hyperlegible" pitchFamily="2" charset="0"/>
              </a:rPr>
              <a:t>Community driven development</a:t>
            </a:r>
            <a:br>
              <a:rPr lang="en-US" sz="3600" dirty="0">
                <a:solidFill>
                  <a:schemeClr val="tx1"/>
                </a:solidFill>
                <a:latin typeface="Atkinson Hyperlegible" pitchFamily="2" charset="0"/>
              </a:rPr>
            </a:br>
            <a:endParaRPr lang="en-US" sz="3600" dirty="0">
              <a:solidFill>
                <a:schemeClr val="tx1"/>
              </a:solidFill>
              <a:latin typeface="Atkinson Hyperlegible" pitchFamily="2" charset="0"/>
            </a:endParaRPr>
          </a:p>
          <a:p>
            <a:pPr algn="r"/>
            <a:r>
              <a:rPr lang="en-US" sz="3600" dirty="0">
                <a:solidFill>
                  <a:schemeClr val="tx1"/>
                </a:solidFill>
                <a:latin typeface="Atkinson Hyperlegible" pitchFamily="2" charset="0"/>
              </a:rPr>
              <a:t>Integration into standard workflow</a:t>
            </a:r>
          </a:p>
          <a:p>
            <a:pPr algn="r"/>
            <a:endParaRPr lang="en-US" sz="2400" dirty="0">
              <a:solidFill>
                <a:schemeClr val="tx1"/>
              </a:solidFill>
              <a:latin typeface="Atkinson Hyperlegible" pitchFamily="2" charset="0"/>
            </a:endParaRPr>
          </a:p>
        </p:txBody>
      </p:sp>
      <p:pic>
        <p:nvPicPr>
          <p:cNvPr id="6" name="Graphic 5" descr="Astronify">
            <a:extLst>
              <a:ext uri="{FF2B5EF4-FFF2-40B4-BE49-F238E27FC236}">
                <a16:creationId xmlns:a16="http://schemas.microsoft.com/office/drawing/2014/main" id="{66A79208-3589-4FF7-98DA-EA76B4369AD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38200" y="513680"/>
            <a:ext cx="3320839" cy="1028451"/>
          </a:xfrm>
          <a:prstGeom prst="rect">
            <a:avLst/>
          </a:prstGeom>
        </p:spPr>
      </p:pic>
    </p:spTree>
    <p:extLst>
      <p:ext uri="{BB962C8B-B14F-4D97-AF65-F5344CB8AC3E}">
        <p14:creationId xmlns:p14="http://schemas.microsoft.com/office/powerpoint/2010/main" val="501321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365125"/>
            <a:ext cx="6909121" cy="1325563"/>
          </a:xfrm>
        </p:spPr>
        <p:txBody>
          <a:bodyPr>
            <a:normAutofit/>
          </a:bodyPr>
          <a:lstStyle/>
          <a:p>
            <a:r>
              <a:rPr lang="en-US" sz="3600" b="0" dirty="0">
                <a:latin typeface="Franklin Gothic Medium" panose="020B0603020102020204" pitchFamily="34" charset="0"/>
              </a:rPr>
              <a:t>a python package that </a:t>
            </a:r>
            <a:br>
              <a:rPr lang="en-US" sz="3600" b="0" dirty="0">
                <a:latin typeface="Franklin Gothic Medium" panose="020B0603020102020204" pitchFamily="34" charset="0"/>
              </a:rPr>
            </a:br>
            <a:r>
              <a:rPr lang="en-US" sz="3600" b="0" dirty="0" err="1">
                <a:latin typeface="Franklin Gothic Medium" panose="020B0603020102020204" pitchFamily="34" charset="0"/>
              </a:rPr>
              <a:t>sonifies</a:t>
            </a:r>
            <a:r>
              <a:rPr lang="en-US" sz="3600" b="0" dirty="0">
                <a:latin typeface="Franklin Gothic Medium" panose="020B0603020102020204" pitchFamily="34" charset="0"/>
              </a:rPr>
              <a:t> light curves</a:t>
            </a:r>
            <a:endParaRPr lang="en-US" sz="3600" b="0" dirty="0"/>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grpSp>
        <p:nvGrpSpPr>
          <p:cNvPr id="25" name="Group 24" descr="Plot of  a sinusoidal curve, with axes labeled time and light, light is crossed out and replaced with pitch. There is notation within the plots indication brighter becoming higher and dimmer lower. It is the visual counterpart to this slide's sonification.">
            <a:extLst>
              <a:ext uri="{FF2B5EF4-FFF2-40B4-BE49-F238E27FC236}">
                <a16:creationId xmlns:a16="http://schemas.microsoft.com/office/drawing/2014/main" id="{F97A58F8-F3B1-4EB4-9AB4-72DF65F4116D}"/>
              </a:ext>
            </a:extLst>
          </p:cNvPr>
          <p:cNvGrpSpPr/>
          <p:nvPr/>
        </p:nvGrpSpPr>
        <p:grpSpPr>
          <a:xfrm>
            <a:off x="1723106" y="1624369"/>
            <a:ext cx="7923844" cy="5029844"/>
            <a:chOff x="1723106" y="1624369"/>
            <a:chExt cx="7923844" cy="5029844"/>
          </a:xfrm>
        </p:grpSpPr>
        <p:grpSp>
          <p:nvGrpSpPr>
            <p:cNvPr id="21" name="Group 20">
              <a:extLst>
                <a:ext uri="{FF2B5EF4-FFF2-40B4-BE49-F238E27FC236}">
                  <a16:creationId xmlns:a16="http://schemas.microsoft.com/office/drawing/2014/main" id="{9D21CF93-EC77-4C4C-BB35-514D6DFD5475}"/>
                </a:ext>
              </a:extLst>
            </p:cNvPr>
            <p:cNvGrpSpPr/>
            <p:nvPr/>
          </p:nvGrpSpPr>
          <p:grpSpPr>
            <a:xfrm>
              <a:off x="1723106" y="1624369"/>
              <a:ext cx="7819453" cy="5029844"/>
              <a:chOff x="5050463" y="463642"/>
              <a:chExt cx="6772310" cy="5192016"/>
            </a:xfrm>
          </p:grpSpPr>
          <p:grpSp>
            <p:nvGrpSpPr>
              <p:cNvPr id="8" name="Group 7">
                <a:extLst>
                  <a:ext uri="{FF2B5EF4-FFF2-40B4-BE49-F238E27FC236}">
                    <a16:creationId xmlns:a16="http://schemas.microsoft.com/office/drawing/2014/main" id="{2CB96115-8952-484A-8056-E1407AA348C7}"/>
                  </a:ext>
                </a:extLst>
              </p:cNvPr>
              <p:cNvGrpSpPr/>
              <p:nvPr/>
            </p:nvGrpSpPr>
            <p:grpSpPr>
              <a:xfrm>
                <a:off x="5061552" y="856587"/>
                <a:ext cx="6761221" cy="4799071"/>
                <a:chOff x="1607352" y="1126758"/>
                <a:chExt cx="8025894" cy="5562098"/>
              </a:xfrm>
            </p:grpSpPr>
            <p:sp>
              <p:nvSpPr>
                <p:cNvPr id="9" name="Rectangle 8">
                  <a:extLst>
                    <a:ext uri="{FF2B5EF4-FFF2-40B4-BE49-F238E27FC236}">
                      <a16:creationId xmlns:a16="http://schemas.microsoft.com/office/drawing/2014/main" id="{7450D780-C690-4280-B6F5-74C2989D8CCD}"/>
                    </a:ext>
                  </a:extLst>
                </p:cNvPr>
                <p:cNvSpPr/>
                <p:nvPr/>
              </p:nvSpPr>
              <p:spPr>
                <a:xfrm>
                  <a:off x="5219751" y="5841968"/>
                  <a:ext cx="2602575" cy="846888"/>
                </a:xfrm>
                <a:prstGeom prst="rect">
                  <a:avLst/>
                </a:prstGeom>
              </p:spPr>
              <p:txBody>
                <a:bodyPr wrap="square">
                  <a:spAutoFit/>
                </a:bodyPr>
                <a:lstStyle/>
                <a:p>
                  <a:r>
                    <a:rPr lang="en-US" sz="4000" dirty="0">
                      <a:latin typeface="Atkinson Hyperlegible" pitchFamily="2" charset="0"/>
                    </a:rPr>
                    <a:t>time</a:t>
                  </a:r>
                </a:p>
              </p:txBody>
            </p:sp>
            <p:sp>
              <p:nvSpPr>
                <p:cNvPr id="10" name="Rectangle 9">
                  <a:extLst>
                    <a:ext uri="{FF2B5EF4-FFF2-40B4-BE49-F238E27FC236}">
                      <a16:creationId xmlns:a16="http://schemas.microsoft.com/office/drawing/2014/main" id="{90DAFF35-1C78-4CA7-9087-D889F319493C}"/>
                    </a:ext>
                  </a:extLst>
                </p:cNvPr>
                <p:cNvSpPr/>
                <p:nvPr/>
              </p:nvSpPr>
              <p:spPr>
                <a:xfrm>
                  <a:off x="4311000" y="1126758"/>
                  <a:ext cx="2396934" cy="606409"/>
                </a:xfrm>
                <a:prstGeom prst="rect">
                  <a:avLst/>
                </a:prstGeom>
              </p:spPr>
              <p:txBody>
                <a:bodyPr wrap="square">
                  <a:spAutoFit/>
                </a:bodyPr>
                <a:lstStyle/>
                <a:p>
                  <a:r>
                    <a:rPr lang="en-US" sz="2800" dirty="0">
                      <a:latin typeface="Atkinson Hyperlegible" pitchFamily="2" charset="0"/>
                    </a:rPr>
                    <a:t>brighter</a:t>
                  </a:r>
                </a:p>
              </p:txBody>
            </p:sp>
            <p:sp>
              <p:nvSpPr>
                <p:cNvPr id="11" name="Rectangle 10">
                  <a:extLst>
                    <a:ext uri="{FF2B5EF4-FFF2-40B4-BE49-F238E27FC236}">
                      <a16:creationId xmlns:a16="http://schemas.microsoft.com/office/drawing/2014/main" id="{0DE41B03-B725-4B6C-B92A-A1E341B17A48}"/>
                    </a:ext>
                  </a:extLst>
                </p:cNvPr>
                <p:cNvSpPr/>
                <p:nvPr/>
              </p:nvSpPr>
              <p:spPr>
                <a:xfrm rot="16200000">
                  <a:off x="909406" y="2911619"/>
                  <a:ext cx="2123660" cy="727767"/>
                </a:xfrm>
                <a:prstGeom prst="rect">
                  <a:avLst/>
                </a:prstGeom>
              </p:spPr>
              <p:txBody>
                <a:bodyPr wrap="square">
                  <a:spAutoFit/>
                </a:bodyPr>
                <a:lstStyle/>
                <a:p>
                  <a:r>
                    <a:rPr lang="en-US" sz="4000" dirty="0">
                      <a:latin typeface="Atkinson Hyperlegible" pitchFamily="2" charset="0"/>
                    </a:rPr>
                    <a:t>light</a:t>
                  </a:r>
                </a:p>
              </p:txBody>
            </p:sp>
            <p:cxnSp>
              <p:nvCxnSpPr>
                <p:cNvPr id="12" name="Straight Connector 11">
                  <a:extLst>
                    <a:ext uri="{FF2B5EF4-FFF2-40B4-BE49-F238E27FC236}">
                      <a16:creationId xmlns:a16="http://schemas.microsoft.com/office/drawing/2014/main" id="{6F6A2BF2-6EC0-42F9-BEFD-24A5B22C05D6}"/>
                    </a:ext>
                  </a:extLst>
                </p:cNvPr>
                <p:cNvCxnSpPr>
                  <a:cxnSpLocks/>
                </p:cNvCxnSpPr>
                <p:nvPr/>
              </p:nvCxnSpPr>
              <p:spPr>
                <a:xfrm>
                  <a:off x="2493443" y="1521224"/>
                  <a:ext cx="0" cy="420386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80F5338-CDC9-47F7-A3CC-E0C83C6A07A6}"/>
                    </a:ext>
                  </a:extLst>
                </p:cNvPr>
                <p:cNvCxnSpPr>
                  <a:cxnSpLocks/>
                </p:cNvCxnSpPr>
                <p:nvPr/>
              </p:nvCxnSpPr>
              <p:spPr>
                <a:xfrm>
                  <a:off x="2451580" y="5713214"/>
                  <a:ext cx="7181666" cy="860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24664553-A157-4D74-BDEC-D1605FB5CA83}"/>
                    </a:ext>
                  </a:extLst>
                </p:cNvPr>
                <p:cNvPicPr>
                  <a:picLocks noChangeAspect="1"/>
                </p:cNvPicPr>
                <p:nvPr/>
              </p:nvPicPr>
              <p:blipFill>
                <a:blip r:embed="rId6"/>
                <a:stretch>
                  <a:fillRect/>
                </a:stretch>
              </p:blipFill>
              <p:spPr>
                <a:xfrm>
                  <a:off x="2706862" y="1631950"/>
                  <a:ext cx="6350000" cy="3594100"/>
                </a:xfrm>
                <a:prstGeom prst="rect">
                  <a:avLst/>
                </a:prstGeom>
              </p:spPr>
            </p:pic>
            <p:sp>
              <p:nvSpPr>
                <p:cNvPr id="15" name="Rectangle 14">
                  <a:extLst>
                    <a:ext uri="{FF2B5EF4-FFF2-40B4-BE49-F238E27FC236}">
                      <a16:creationId xmlns:a16="http://schemas.microsoft.com/office/drawing/2014/main" id="{8773658B-FB1E-4E5A-86F5-CE3D2B0139CC}"/>
                    </a:ext>
                  </a:extLst>
                </p:cNvPr>
                <p:cNvSpPr/>
                <p:nvPr/>
              </p:nvSpPr>
              <p:spPr>
                <a:xfrm>
                  <a:off x="6278355" y="5041879"/>
                  <a:ext cx="2396928" cy="625961"/>
                </a:xfrm>
                <a:prstGeom prst="rect">
                  <a:avLst/>
                </a:prstGeom>
              </p:spPr>
              <p:txBody>
                <a:bodyPr wrap="square">
                  <a:spAutoFit/>
                </a:bodyPr>
                <a:lstStyle/>
                <a:p>
                  <a:r>
                    <a:rPr lang="en-US" sz="2800" dirty="0">
                      <a:latin typeface="Atkinson Hyperlegible" pitchFamily="2" charset="0"/>
                    </a:rPr>
                    <a:t>dimmer</a:t>
                  </a:r>
                </a:p>
              </p:txBody>
            </p:sp>
          </p:grpSp>
          <p:sp>
            <p:nvSpPr>
              <p:cNvPr id="16" name="Rectangle 15">
                <a:extLst>
                  <a:ext uri="{FF2B5EF4-FFF2-40B4-BE49-F238E27FC236}">
                    <a16:creationId xmlns:a16="http://schemas.microsoft.com/office/drawing/2014/main" id="{8016E4E5-E321-48A7-BADC-A894380916EA}"/>
                  </a:ext>
                </a:extLst>
              </p:cNvPr>
              <p:cNvSpPr/>
              <p:nvPr/>
            </p:nvSpPr>
            <p:spPr>
              <a:xfrm rot="16200000">
                <a:off x="4440843" y="1073262"/>
                <a:ext cx="1832329" cy="613089"/>
              </a:xfrm>
              <a:prstGeom prst="rect">
                <a:avLst/>
              </a:prstGeom>
            </p:spPr>
            <p:txBody>
              <a:bodyPr wrap="square">
                <a:spAutoFit/>
              </a:bodyPr>
              <a:lstStyle/>
              <a:p>
                <a:r>
                  <a:rPr lang="en-US" sz="4000" dirty="0">
                    <a:solidFill>
                      <a:srgbClr val="FF4743"/>
                    </a:solidFill>
                    <a:latin typeface="Atkinson Hyperlegible" pitchFamily="2" charset="0"/>
                  </a:rPr>
                  <a:t>pitch</a:t>
                </a:r>
              </a:p>
            </p:txBody>
          </p:sp>
          <p:cxnSp>
            <p:nvCxnSpPr>
              <p:cNvPr id="17" name="Straight Connector 16">
                <a:extLst>
                  <a:ext uri="{FF2B5EF4-FFF2-40B4-BE49-F238E27FC236}">
                    <a16:creationId xmlns:a16="http://schemas.microsoft.com/office/drawing/2014/main" id="{5FF267BD-5A79-4441-B47C-7A0DD8A4F84F}"/>
                  </a:ext>
                </a:extLst>
              </p:cNvPr>
              <p:cNvCxnSpPr>
                <a:cxnSpLocks/>
              </p:cNvCxnSpPr>
              <p:nvPr/>
            </p:nvCxnSpPr>
            <p:spPr>
              <a:xfrm>
                <a:off x="5368097" y="2448503"/>
                <a:ext cx="1" cy="1124034"/>
              </a:xfrm>
              <a:prstGeom prst="line">
                <a:avLst/>
              </a:prstGeom>
              <a:ln w="88900">
                <a:solidFill>
                  <a:srgbClr val="FF4743"/>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D00DD044-0D10-4689-8BE8-CEDCC4F1181B}"/>
                  </a:ext>
                </a:extLst>
              </p:cNvPr>
              <p:cNvSpPr/>
              <p:nvPr/>
            </p:nvSpPr>
            <p:spPr>
              <a:xfrm>
                <a:off x="8540362" y="864250"/>
                <a:ext cx="2019239" cy="540090"/>
              </a:xfrm>
              <a:prstGeom prst="rect">
                <a:avLst/>
              </a:prstGeom>
            </p:spPr>
            <p:txBody>
              <a:bodyPr wrap="square">
                <a:spAutoFit/>
              </a:bodyPr>
              <a:lstStyle/>
              <a:p>
                <a:r>
                  <a:rPr lang="en-US" sz="2800" dirty="0">
                    <a:solidFill>
                      <a:srgbClr val="FF4743"/>
                    </a:solidFill>
                    <a:latin typeface="Atkinson Hyperlegible" pitchFamily="2" charset="0"/>
                  </a:rPr>
                  <a:t>higher</a:t>
                </a:r>
              </a:p>
            </p:txBody>
          </p:sp>
          <p:cxnSp>
            <p:nvCxnSpPr>
              <p:cNvPr id="19" name="Straight Connector 18">
                <a:extLst>
                  <a:ext uri="{FF2B5EF4-FFF2-40B4-BE49-F238E27FC236}">
                    <a16:creationId xmlns:a16="http://schemas.microsoft.com/office/drawing/2014/main" id="{2F1F979D-7A44-4A84-B8E5-C1F3FB42CC0E}"/>
                  </a:ext>
                </a:extLst>
              </p:cNvPr>
              <p:cNvCxnSpPr>
                <a:cxnSpLocks/>
              </p:cNvCxnSpPr>
              <p:nvPr/>
            </p:nvCxnSpPr>
            <p:spPr>
              <a:xfrm flipH="1">
                <a:off x="9031778" y="4527919"/>
                <a:ext cx="1132577" cy="0"/>
              </a:xfrm>
              <a:prstGeom prst="line">
                <a:avLst/>
              </a:prstGeom>
              <a:ln w="38100">
                <a:solidFill>
                  <a:srgbClr val="FF4743"/>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2B9B314-F6E1-4A4D-B317-559350A31E1C}"/>
                  </a:ext>
                </a:extLst>
              </p:cNvPr>
              <p:cNvCxnSpPr>
                <a:cxnSpLocks/>
              </p:cNvCxnSpPr>
              <p:nvPr/>
            </p:nvCxnSpPr>
            <p:spPr>
              <a:xfrm flipH="1">
                <a:off x="7393057" y="1129382"/>
                <a:ext cx="1147304" cy="6068"/>
              </a:xfrm>
              <a:prstGeom prst="line">
                <a:avLst/>
              </a:prstGeom>
              <a:ln w="38100">
                <a:solidFill>
                  <a:srgbClr val="FF4743"/>
                </a:solidFill>
              </a:ln>
            </p:spPr>
            <p:style>
              <a:lnRef idx="1">
                <a:schemeClr val="accent1"/>
              </a:lnRef>
              <a:fillRef idx="0">
                <a:schemeClr val="accent1"/>
              </a:fillRef>
              <a:effectRef idx="0">
                <a:schemeClr val="accent1"/>
              </a:effectRef>
              <a:fontRef idx="minor">
                <a:schemeClr val="tx1"/>
              </a:fontRef>
            </p:style>
          </p:cxnSp>
        </p:grpSp>
        <p:sp>
          <p:nvSpPr>
            <p:cNvPr id="23" name="Rectangle 22">
              <a:extLst>
                <a:ext uri="{FF2B5EF4-FFF2-40B4-BE49-F238E27FC236}">
                  <a16:creationId xmlns:a16="http://schemas.microsoft.com/office/drawing/2014/main" id="{52C6E30D-1DEB-4EBD-8049-7F2E3DED9FB7}"/>
                </a:ext>
              </a:extLst>
            </p:cNvPr>
            <p:cNvSpPr/>
            <p:nvPr/>
          </p:nvSpPr>
          <p:spPr>
            <a:xfrm>
              <a:off x="7627716" y="5296523"/>
              <a:ext cx="2019234" cy="523220"/>
            </a:xfrm>
            <a:prstGeom prst="rect">
              <a:avLst/>
            </a:prstGeom>
          </p:spPr>
          <p:txBody>
            <a:bodyPr wrap="square">
              <a:spAutoFit/>
            </a:bodyPr>
            <a:lstStyle/>
            <a:p>
              <a:r>
                <a:rPr lang="en-US" sz="2800" dirty="0">
                  <a:solidFill>
                    <a:srgbClr val="FF4743"/>
                  </a:solidFill>
                  <a:latin typeface="Atkinson Hyperlegible" pitchFamily="2" charset="0"/>
                </a:rPr>
                <a:t>lower</a:t>
              </a:r>
            </a:p>
          </p:txBody>
        </p:sp>
      </p:grpSp>
      <p:pic>
        <p:nvPicPr>
          <p:cNvPr id="2" name="sine_ex">
            <a:hlinkClick r:id="" action="ppaction://media"/>
            <a:extLst>
              <a:ext uri="{FF2B5EF4-FFF2-40B4-BE49-F238E27FC236}">
                <a16:creationId xmlns:a16="http://schemas.microsoft.com/office/drawing/2014/main" id="{2630F458-48B2-420E-8FC9-97AA35433A7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644392" y="2122513"/>
            <a:ext cx="609600" cy="609600"/>
          </a:xfrm>
          <a:prstGeom prst="rect">
            <a:avLst/>
          </a:prstGeom>
        </p:spPr>
      </p:pic>
    </p:spTree>
    <p:extLst>
      <p:ext uri="{BB962C8B-B14F-4D97-AF65-F5344CB8AC3E}">
        <p14:creationId xmlns:p14="http://schemas.microsoft.com/office/powerpoint/2010/main" val="899098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9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F53EF1E0-D702-4DBE-BBF9-CF1C9BF9BD4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561193"/>
            <a:ext cx="6909121" cy="1129495"/>
          </a:xfrm>
        </p:spPr>
        <p:txBody>
          <a:bodyPr>
            <a:normAutofit/>
          </a:bodyPr>
          <a:lstStyle/>
          <a:p>
            <a:r>
              <a:rPr lang="en-US" sz="3600" b="0" dirty="0">
                <a:latin typeface="Franklin Gothic Medium" panose="020B0603020102020204" pitchFamily="34" charset="0"/>
              </a:rPr>
              <a:t>basic usage</a:t>
            </a:r>
            <a:endParaRPr lang="en-US" sz="3600" b="0" dirty="0"/>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38" name="Picture 37" descr="The image contains the below python code:&#10;&#10;from astronify.series import SoniSeries&#10;from astropy.table import Table&#10;&#10;test_data = Table({&quot;time&quot;:[0,1,2,3,4,5,6,7,8,9,10],&#10;                   &quot;flux&quot;:[0,1,2,3,4,5,6,7,8,9,10]})&#10;&#10;test_obj = SoniSeries(test_data)&#10;test_obj.note_spacing = 0.2  # sec&#10;test_obj.note_duration = 0.3  # sec&#10;&#10;test_obj.sonify()&#10;test_obj.write(&quot;line.wav&quot;)">
            <a:extLst>
              <a:ext uri="{FF2B5EF4-FFF2-40B4-BE49-F238E27FC236}">
                <a16:creationId xmlns:a16="http://schemas.microsoft.com/office/drawing/2014/main" id="{0BF1624C-69F5-4E10-9D52-64A08DE9B704}"/>
              </a:ext>
            </a:extLst>
          </p:cNvPr>
          <p:cNvPicPr>
            <a:picLocks noChangeAspect="1"/>
          </p:cNvPicPr>
          <p:nvPr/>
        </p:nvPicPr>
        <p:blipFill>
          <a:blip r:embed="rId4"/>
          <a:stretch>
            <a:fillRect/>
          </a:stretch>
        </p:blipFill>
        <p:spPr>
          <a:xfrm>
            <a:off x="1868347" y="1847208"/>
            <a:ext cx="8621328" cy="4020111"/>
          </a:xfrm>
          <a:prstGeom prst="rect">
            <a:avLst/>
          </a:prstGeom>
        </p:spPr>
      </p:pic>
    </p:spTree>
    <p:extLst>
      <p:ext uri="{BB962C8B-B14F-4D97-AF65-F5344CB8AC3E}">
        <p14:creationId xmlns:p14="http://schemas.microsoft.com/office/powerpoint/2010/main" val="934418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3" descr="Astronify">
            <a:extLst>
              <a:ext uri="{FF2B5EF4-FFF2-40B4-BE49-F238E27FC236}">
                <a16:creationId xmlns:a16="http://schemas.microsoft.com/office/drawing/2014/main" id="{F53EF1E0-D702-4DBE-BBF9-CF1C9BF9BD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38200" y="513680"/>
            <a:ext cx="3320839" cy="1028451"/>
          </a:xfrm>
          <a:prstGeom prst="rect">
            <a:avLst/>
          </a:prstGeom>
        </p:spPr>
      </p:pic>
      <p:sp>
        <p:nvSpPr>
          <p:cNvPr id="6" name="Title 5">
            <a:extLst>
              <a:ext uri="{FF2B5EF4-FFF2-40B4-BE49-F238E27FC236}">
                <a16:creationId xmlns:a16="http://schemas.microsoft.com/office/drawing/2014/main" id="{1226FD43-9A92-491E-BEC6-66197ADBF12A}"/>
              </a:ext>
            </a:extLst>
          </p:cNvPr>
          <p:cNvSpPr>
            <a:spLocks noGrp="1"/>
          </p:cNvSpPr>
          <p:nvPr>
            <p:ph type="title"/>
          </p:nvPr>
        </p:nvSpPr>
        <p:spPr>
          <a:xfrm>
            <a:off x="4444677" y="561193"/>
            <a:ext cx="6909121" cy="1129495"/>
          </a:xfrm>
        </p:spPr>
        <p:txBody>
          <a:bodyPr>
            <a:normAutofit/>
          </a:bodyPr>
          <a:lstStyle/>
          <a:p>
            <a:r>
              <a:rPr lang="en-US" sz="3600" b="0" dirty="0">
                <a:latin typeface="Franklin Gothic Medium" panose="020B0603020102020204" pitchFamily="34" charset="0"/>
              </a:rPr>
              <a:t>basic usage</a:t>
            </a:r>
            <a:endParaRPr lang="en-US" sz="3600" b="0" dirty="0"/>
          </a:p>
        </p:txBody>
      </p:sp>
      <p:sp>
        <p:nvSpPr>
          <p:cNvPr id="7" name="TextBox 6">
            <a:extLst>
              <a:ext uri="{FF2B5EF4-FFF2-40B4-BE49-F238E27FC236}">
                <a16:creationId xmlns:a16="http://schemas.microsoft.com/office/drawing/2014/main" id="{F7B5A0CF-C8D5-4B55-A173-C4C5EE7628E9}"/>
              </a:ext>
            </a:extLst>
          </p:cNvPr>
          <p:cNvSpPr txBox="1"/>
          <p:nvPr/>
        </p:nvSpPr>
        <p:spPr>
          <a:xfrm>
            <a:off x="3902231" y="561193"/>
            <a:ext cx="397866" cy="1015663"/>
          </a:xfrm>
          <a:prstGeom prst="rect">
            <a:avLst/>
          </a:prstGeom>
          <a:noFill/>
        </p:spPr>
        <p:txBody>
          <a:bodyPr wrap="none" rtlCol="0">
            <a:spAutoFit/>
          </a:bodyPr>
          <a:lstStyle/>
          <a:p>
            <a:r>
              <a:rPr lang="en-US" sz="6000" b="1" dirty="0">
                <a:latin typeface="Atkinson Hyperlegible" pitchFamily="2" charset="0"/>
              </a:rPr>
              <a:t>:</a:t>
            </a:r>
          </a:p>
        </p:txBody>
      </p:sp>
      <p:pic>
        <p:nvPicPr>
          <p:cNvPr id="5" name="Picture 4" descr="Line plot, of the data on the previous slide. Visual counterpart of this slide's sonification. ">
            <a:extLst>
              <a:ext uri="{FF2B5EF4-FFF2-40B4-BE49-F238E27FC236}">
                <a16:creationId xmlns:a16="http://schemas.microsoft.com/office/drawing/2014/main" id="{238195B8-512F-4B4D-8FA4-DA91FCF0D09F}"/>
              </a:ext>
            </a:extLst>
          </p:cNvPr>
          <p:cNvPicPr>
            <a:picLocks noChangeAspect="1"/>
          </p:cNvPicPr>
          <p:nvPr/>
        </p:nvPicPr>
        <p:blipFill rotWithShape="1">
          <a:blip r:embed="rId6">
            <a:extLst>
              <a:ext uri="{28A0092B-C50C-407E-A947-70E740481C1C}">
                <a14:useLocalDpi xmlns:a14="http://schemas.microsoft.com/office/drawing/2010/main" val="0"/>
              </a:ext>
            </a:extLst>
          </a:blip>
          <a:srcRect l="7956" t="8183" r="8218" b="5486"/>
          <a:stretch/>
        </p:blipFill>
        <p:spPr>
          <a:xfrm>
            <a:off x="2164466" y="1576856"/>
            <a:ext cx="7373074" cy="5062339"/>
          </a:xfrm>
          <a:prstGeom prst="rect">
            <a:avLst/>
          </a:prstGeom>
        </p:spPr>
      </p:pic>
      <p:pic>
        <p:nvPicPr>
          <p:cNvPr id="8" name="line" descr="Line plot sonification.">
            <a:hlinkClick r:id="" action="ppaction://media"/>
            <a:extLst>
              <a:ext uri="{FF2B5EF4-FFF2-40B4-BE49-F238E27FC236}">
                <a16:creationId xmlns:a16="http://schemas.microsoft.com/office/drawing/2014/main" id="{312FEE42-5F57-4D66-A568-D82BF18DE04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429553" y="1891898"/>
            <a:ext cx="609600" cy="609600"/>
          </a:xfrm>
          <a:prstGeom prst="rect">
            <a:avLst/>
          </a:prstGeom>
        </p:spPr>
      </p:pic>
    </p:spTree>
    <p:extLst>
      <p:ext uri="{BB962C8B-B14F-4D97-AF65-F5344CB8AC3E}">
        <p14:creationId xmlns:p14="http://schemas.microsoft.com/office/powerpoint/2010/main" val="1007206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0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4995</TotalTime>
  <Words>456</Words>
  <Application>Microsoft Office PowerPoint</Application>
  <PresentationFormat>Widescreen</PresentationFormat>
  <Paragraphs>104</Paragraphs>
  <Slides>18</Slides>
  <Notes>2</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Atkinson Hyperlegible</vt:lpstr>
      <vt:lpstr>Calibri</vt:lpstr>
      <vt:lpstr>Calibri Light</vt:lpstr>
      <vt:lpstr>Franklin Gothic Medium</vt:lpstr>
      <vt:lpstr>Office Theme</vt:lpstr>
      <vt:lpstr>Sonifying Your Presentation For Accessibility</vt:lpstr>
      <vt:lpstr>What is sonification</vt:lpstr>
      <vt:lpstr>Our Thesis</vt:lpstr>
      <vt:lpstr>Technical challenges</vt:lpstr>
      <vt:lpstr>Technical challenges</vt:lpstr>
      <vt:lpstr>PowerPoint Presentation</vt:lpstr>
      <vt:lpstr>a python package that  sonifies light curves</vt:lpstr>
      <vt:lpstr>basic usage</vt:lpstr>
      <vt:lpstr>basic usage</vt:lpstr>
      <vt:lpstr>Ideal usage</vt:lpstr>
      <vt:lpstr>Example Application</vt:lpstr>
      <vt:lpstr>Plot 1, flaring light curve</vt:lpstr>
      <vt:lpstr>PowerPoint Presentation</vt:lpstr>
      <vt:lpstr>Plot 2, telescope wavebands</vt:lpstr>
      <vt:lpstr>Plot 2, telescope wavebands</vt:lpstr>
      <vt:lpstr>Plot 3, multiwavelength flares</vt:lpstr>
      <vt:lpstr>Plot 3, multiwavelength flares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Sonifying Your Presentation For Accessibility</dc:title>
  <dc:creator>C.E. Brasseur</dc:creator>
  <cp:lastModifiedBy>C.E. Brasseur</cp:lastModifiedBy>
  <cp:revision>37</cp:revision>
  <dcterms:created xsi:type="dcterms:W3CDTF">2021-11-04T11:40:04Z</dcterms:created>
  <dcterms:modified xsi:type="dcterms:W3CDTF">2021-11-08T22:01:42Z</dcterms:modified>
</cp:coreProperties>
</file>

<file path=docProps/thumbnail.jpeg>
</file>